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450" r:id="rId3"/>
    <p:sldId id="300" r:id="rId4"/>
    <p:sldId id="257" r:id="rId5"/>
    <p:sldId id="439" r:id="rId6"/>
    <p:sldId id="259" r:id="rId7"/>
    <p:sldId id="261" r:id="rId8"/>
    <p:sldId id="262" r:id="rId9"/>
    <p:sldId id="263" r:id="rId10"/>
    <p:sldId id="264" r:id="rId11"/>
    <p:sldId id="267" r:id="rId12"/>
    <p:sldId id="442" r:id="rId13"/>
    <p:sldId id="356" r:id="rId14"/>
    <p:sldId id="265" r:id="rId15"/>
    <p:sldId id="358" r:id="rId16"/>
    <p:sldId id="357" r:id="rId17"/>
    <p:sldId id="359" r:id="rId18"/>
    <p:sldId id="364" r:id="rId19"/>
    <p:sldId id="361" r:id="rId20"/>
    <p:sldId id="362" r:id="rId21"/>
    <p:sldId id="365" r:id="rId22"/>
    <p:sldId id="366" r:id="rId23"/>
    <p:sldId id="367" r:id="rId24"/>
    <p:sldId id="443" r:id="rId25"/>
    <p:sldId id="444" r:id="rId26"/>
    <p:sldId id="350" r:id="rId27"/>
    <p:sldId id="445" r:id="rId28"/>
    <p:sldId id="447" r:id="rId29"/>
    <p:sldId id="448" r:id="rId30"/>
    <p:sldId id="434" r:id="rId31"/>
    <p:sldId id="452" r:id="rId32"/>
    <p:sldId id="451" r:id="rId33"/>
    <p:sldId id="453" r:id="rId34"/>
    <p:sldId id="454" r:id="rId35"/>
    <p:sldId id="449" r:id="rId36"/>
    <p:sldId id="397" r:id="rId37"/>
    <p:sldId id="426" r:id="rId38"/>
    <p:sldId id="398" r:id="rId39"/>
    <p:sldId id="399" r:id="rId40"/>
    <p:sldId id="400" r:id="rId41"/>
    <p:sldId id="401" r:id="rId42"/>
    <p:sldId id="402" r:id="rId43"/>
    <p:sldId id="403" r:id="rId44"/>
    <p:sldId id="272" r:id="rId4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pkDLmPLstpLAj0XV6dSKleCBLL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dorues" initials="P" lastIdx="1" clrIdx="0">
    <p:extLst>
      <p:ext uri="{19B8F6BF-5375-455C-9EA6-DF929625EA0E}">
        <p15:presenceInfo xmlns:p15="http://schemas.microsoft.com/office/powerpoint/2012/main" userId="Perdoru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1E445B-BAAA-44C9-9F55-DEEC189AE76F}">
  <a:tblStyle styleId="{351E445B-BAAA-44C9-9F55-DEEC189AE7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36512BE-D819-4C31-A146-6B893B08BB5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7" autoAdjust="0"/>
  </p:normalViewPr>
  <p:slideViewPr>
    <p:cSldViewPr snapToGrid="0">
      <p:cViewPr>
        <p:scale>
          <a:sx n="66" d="100"/>
          <a:sy n="66" d="100"/>
        </p:scale>
        <p:origin x="1224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5EC69-FEC3-4C10-87D6-BE83059E5C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A14E0-F444-442C-B18D-DC56A9553BA0}">
      <dgm:prSet custT="1"/>
      <dgm:spPr/>
      <dgm:t>
        <a:bodyPr/>
        <a:lstStyle/>
        <a:p>
          <a:r>
            <a:rPr lang="sq-AL" sz="2000" b="1" i="0" dirty="0"/>
            <a:t>Proceset e menaxhimit</a:t>
          </a:r>
          <a:endParaRPr lang="en-US" sz="2000" b="1" dirty="0"/>
        </a:p>
      </dgm:t>
    </dgm:pt>
    <dgm:pt modelId="{5241A7EE-C90F-4D75-A22E-BE3091801A28}" type="parTrans" cxnId="{AC68E6E5-EED1-4BAC-9B8A-3BAAD557465D}">
      <dgm:prSet/>
      <dgm:spPr/>
      <dgm:t>
        <a:bodyPr/>
        <a:lstStyle/>
        <a:p>
          <a:endParaRPr lang="en-US" sz="2000"/>
        </a:p>
      </dgm:t>
    </dgm:pt>
    <dgm:pt modelId="{6D3C3A21-24D3-4433-80FA-CE7AF6B879C9}" type="sibTrans" cxnId="{AC68E6E5-EED1-4BAC-9B8A-3BAAD557465D}">
      <dgm:prSet/>
      <dgm:spPr/>
      <dgm:t>
        <a:bodyPr/>
        <a:lstStyle/>
        <a:p>
          <a:endParaRPr lang="en-US" sz="2000"/>
        </a:p>
      </dgm:t>
    </dgm:pt>
    <dgm:pt modelId="{1C252C49-12C4-4766-9745-680502692458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Gjithpërfshirja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: </a:t>
          </a:r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Planifikimi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- </a:t>
          </a:r>
          <a:r>
            <a:rPr lang="sq-A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Regjistrimi i fëmijëve</a:t>
          </a:r>
          <a:endParaRPr lang="en-US" sz="1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A756AFE-0E51-4985-9E30-8CEC3C5FDE28}" type="parTrans" cxnId="{F57CD318-1392-4622-84F6-A1F83FB59606}">
      <dgm:prSet/>
      <dgm:spPr/>
      <dgm:t>
        <a:bodyPr/>
        <a:lstStyle/>
        <a:p>
          <a:endParaRPr lang="en-US" sz="2000"/>
        </a:p>
      </dgm:t>
    </dgm:pt>
    <dgm:pt modelId="{2D090942-7F92-4F01-BB7B-B703DDDBD71A}" type="sibTrans" cxnId="{F57CD318-1392-4622-84F6-A1F83FB59606}">
      <dgm:prSet/>
      <dgm:spPr/>
      <dgm:t>
        <a:bodyPr/>
        <a:lstStyle/>
        <a:p>
          <a:endParaRPr lang="en-US" sz="2000"/>
        </a:p>
      </dgm:t>
    </dgm:pt>
    <dgm:pt modelId="{31AA172C-7D24-4B42-A4D3-F410CF655939}">
      <dgm:prSet custT="1"/>
      <dgm:spPr/>
      <dgm:t>
        <a:bodyPr/>
        <a:lstStyle/>
        <a:p>
          <a:r>
            <a:rPr lang="sq-AL" sz="2000" b="1" i="0" dirty="0"/>
            <a:t>Proceset kryesore</a:t>
          </a:r>
          <a:endParaRPr lang="en-US" sz="2000" b="1" dirty="0"/>
        </a:p>
      </dgm:t>
    </dgm:pt>
    <dgm:pt modelId="{D1256DF1-9FB5-4276-AA88-B3E3CB664D4C}" type="parTrans" cxnId="{D0655901-1D3B-4C8A-AC5E-6580E25445E3}">
      <dgm:prSet/>
      <dgm:spPr/>
      <dgm:t>
        <a:bodyPr/>
        <a:lstStyle/>
        <a:p>
          <a:endParaRPr lang="en-US" sz="2000"/>
        </a:p>
      </dgm:t>
    </dgm:pt>
    <dgm:pt modelId="{1F686F46-F19D-40EC-A273-233E749CB6B2}" type="sibTrans" cxnId="{D0655901-1D3B-4C8A-AC5E-6580E25445E3}">
      <dgm:prSet/>
      <dgm:spPr/>
      <dgm:t>
        <a:bodyPr/>
        <a:lstStyle/>
        <a:p>
          <a:endParaRPr lang="en-US" sz="2000"/>
        </a:p>
      </dgm:t>
    </dgm:pt>
    <dgm:pt modelId="{B1CD615D-61CB-4FE0-BAC6-F3476DF3D24C}">
      <dgm:prSet custT="1"/>
      <dgm:spPr/>
      <dgm:t>
        <a:bodyPr/>
        <a:lstStyle/>
        <a:p>
          <a:r>
            <a:rPr lang="en-US" sz="1600" b="0" kern="1200" dirty="0" err="1"/>
            <a:t>Përfshirja</a:t>
          </a:r>
          <a:r>
            <a:rPr lang="en-US" sz="1600" b="0" kern="1200" dirty="0"/>
            <a:t> </a:t>
          </a:r>
          <a:r>
            <a:rPr lang="sq-AL" sz="1600" b="0" kern="1200" dirty="0"/>
            <a:t>sociale</a:t>
          </a:r>
          <a:r>
            <a:rPr lang="en-US" sz="1600" b="0" kern="1200" dirty="0"/>
            <a:t>:</a:t>
          </a:r>
          <a:r>
            <a:rPr lang="sq-AL" sz="1600" b="0" kern="1200" dirty="0"/>
            <a:t> </a:t>
          </a:r>
          <a:endParaRPr lang="en-US" sz="1600" b="0" kern="1200" dirty="0"/>
        </a:p>
      </dgm:t>
    </dgm:pt>
    <dgm:pt modelId="{4960034F-D7DD-426B-A1E2-AC215581C7D3}" type="parTrans" cxnId="{3EE4D4FD-D981-40A7-9B33-2ABC4EC628FC}">
      <dgm:prSet/>
      <dgm:spPr/>
      <dgm:t>
        <a:bodyPr/>
        <a:lstStyle/>
        <a:p>
          <a:endParaRPr lang="en-US" sz="2000"/>
        </a:p>
      </dgm:t>
    </dgm:pt>
    <dgm:pt modelId="{FDA6D1F6-941B-4572-A3A0-EEAF0FF0169E}" type="sibTrans" cxnId="{3EE4D4FD-D981-40A7-9B33-2ABC4EC628FC}">
      <dgm:prSet/>
      <dgm:spPr/>
      <dgm:t>
        <a:bodyPr/>
        <a:lstStyle/>
        <a:p>
          <a:endParaRPr lang="en-US" sz="2000"/>
        </a:p>
      </dgm:t>
    </dgm:pt>
    <dgm:pt modelId="{7406A1B6-C304-440D-825C-D71D9DC5B2BC}">
      <dgm:prSet custT="1"/>
      <dgm:spPr/>
      <dgm:t>
        <a:bodyPr/>
        <a:lstStyle/>
        <a:p>
          <a:r>
            <a:rPr lang="sq-AL" sz="1600" b="0" i="0" kern="1200" dirty="0"/>
            <a:t>Menaxhimi i godinave</a:t>
          </a:r>
          <a:endParaRPr lang="en-US" sz="1600" b="0" kern="1200" dirty="0"/>
        </a:p>
      </dgm:t>
    </dgm:pt>
    <dgm:pt modelId="{447DD73C-3593-430D-8F74-89FC291D56F6}" type="parTrans" cxnId="{A5A1EECD-875B-48E5-8D9D-1E8D9B7EC82F}">
      <dgm:prSet/>
      <dgm:spPr/>
      <dgm:t>
        <a:bodyPr/>
        <a:lstStyle/>
        <a:p>
          <a:endParaRPr lang="en-US" sz="2000"/>
        </a:p>
      </dgm:t>
    </dgm:pt>
    <dgm:pt modelId="{67CCDFEF-13E7-4FAE-881E-76EF72E8092E}" type="sibTrans" cxnId="{A5A1EECD-875B-48E5-8D9D-1E8D9B7EC82F}">
      <dgm:prSet/>
      <dgm:spPr/>
      <dgm:t>
        <a:bodyPr/>
        <a:lstStyle/>
        <a:p>
          <a:endParaRPr lang="en-US" sz="2000"/>
        </a:p>
      </dgm:t>
    </dgm:pt>
    <dgm:pt modelId="{B4B87711-91F7-46A0-BBF6-18F692E5D689}">
      <dgm:prSet custT="1"/>
      <dgm:spPr/>
      <dgm:t>
        <a:bodyPr/>
        <a:lstStyle/>
        <a:p>
          <a:r>
            <a:rPr lang="sq-AL" sz="1600" b="0" i="0" kern="1200" dirty="0"/>
            <a:t>Burimet njerëzore</a:t>
          </a:r>
          <a:endParaRPr lang="en-US" sz="1600" b="0" kern="1200" dirty="0"/>
        </a:p>
      </dgm:t>
    </dgm:pt>
    <dgm:pt modelId="{D66941D0-BBAA-4B4B-8E9F-7CB2E006291D}" type="parTrans" cxnId="{8D4F5ECF-2245-4042-B15C-D9D7372FF5F2}">
      <dgm:prSet/>
      <dgm:spPr/>
      <dgm:t>
        <a:bodyPr/>
        <a:lstStyle/>
        <a:p>
          <a:endParaRPr lang="en-US" sz="2000"/>
        </a:p>
      </dgm:t>
    </dgm:pt>
    <dgm:pt modelId="{340627E5-C8D8-44BE-95E5-7C44BC792601}" type="sibTrans" cxnId="{8D4F5ECF-2245-4042-B15C-D9D7372FF5F2}">
      <dgm:prSet/>
      <dgm:spPr/>
      <dgm:t>
        <a:bodyPr/>
        <a:lstStyle/>
        <a:p>
          <a:endParaRPr lang="en-US" sz="2000"/>
        </a:p>
      </dgm:t>
    </dgm:pt>
    <dgm:pt modelId="{82817D96-9BFA-4BB5-891A-11BC7E17C134}">
      <dgm:prSet custT="1"/>
      <dgm:spPr/>
      <dgm:t>
        <a:bodyPr/>
        <a:lstStyle/>
        <a:p>
          <a:r>
            <a:rPr lang="sq-AL" sz="1600" b="0" i="0" kern="1200" dirty="0"/>
            <a:t>Materialet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dhe</a:t>
          </a:r>
          <a:r>
            <a:rPr lang="en-US" sz="1600" b="0" i="0" kern="1200" dirty="0"/>
            <a:t> </a:t>
          </a:r>
          <a:r>
            <a:rPr lang="en-US" sz="1600" kern="1200" dirty="0" err="1"/>
            <a:t>shërbime</a:t>
          </a:r>
          <a:r>
            <a:rPr lang="en-US" sz="1600" kern="1200" dirty="0"/>
            <a:t> </a:t>
          </a:r>
          <a:r>
            <a:rPr lang="en-US" sz="1600" kern="1200" dirty="0" err="1"/>
            <a:t>mbështetëse</a:t>
          </a:r>
          <a:endParaRPr lang="en-US" sz="1600" kern="1200" dirty="0"/>
        </a:p>
      </dgm:t>
    </dgm:pt>
    <dgm:pt modelId="{44A3F72F-8DD5-4151-B4B7-3FAF33E7A2EA}" type="parTrans" cxnId="{FD6E8D92-E244-4395-B811-8FA424AE08C7}">
      <dgm:prSet/>
      <dgm:spPr/>
      <dgm:t>
        <a:bodyPr/>
        <a:lstStyle/>
        <a:p>
          <a:endParaRPr lang="en-US" sz="2000"/>
        </a:p>
      </dgm:t>
    </dgm:pt>
    <dgm:pt modelId="{611F1531-C904-4DDF-AE7B-1F48933171BD}" type="sibTrans" cxnId="{FD6E8D92-E244-4395-B811-8FA424AE08C7}">
      <dgm:prSet/>
      <dgm:spPr/>
      <dgm:t>
        <a:bodyPr/>
        <a:lstStyle/>
        <a:p>
          <a:endParaRPr lang="en-US" sz="2000"/>
        </a:p>
      </dgm:t>
    </dgm:pt>
    <dgm:pt modelId="{6CCD9611-F1A1-4C08-BCB1-E8567EF6F365}">
      <dgm:prSet custT="1"/>
      <dgm:spPr/>
      <dgm:t>
        <a:bodyPr/>
        <a:lstStyle/>
        <a:p>
          <a:endParaRPr lang="en-US" sz="1600" b="0" kern="1200" dirty="0"/>
        </a:p>
      </dgm:t>
    </dgm:pt>
    <dgm:pt modelId="{31B6068B-791F-4FDA-B100-6BF7CCA2A810}" type="parTrans" cxnId="{72CA6DDA-E01C-44AF-968A-8CF6D59B1F60}">
      <dgm:prSet/>
      <dgm:spPr/>
      <dgm:t>
        <a:bodyPr/>
        <a:lstStyle/>
        <a:p>
          <a:endParaRPr lang="en-US" sz="2000"/>
        </a:p>
      </dgm:t>
    </dgm:pt>
    <dgm:pt modelId="{CBEA1184-85D5-4443-A1E6-178906E62993}" type="sibTrans" cxnId="{72CA6DDA-E01C-44AF-968A-8CF6D59B1F60}">
      <dgm:prSet/>
      <dgm:spPr/>
      <dgm:t>
        <a:bodyPr/>
        <a:lstStyle/>
        <a:p>
          <a:endParaRPr lang="en-US" sz="2000"/>
        </a:p>
      </dgm:t>
    </dgm:pt>
    <dgm:pt modelId="{4856311F-D375-411F-8267-1E9B9FF40510}">
      <dgm:prSet custT="1"/>
      <dgm:spPr/>
      <dgm:t>
        <a:bodyPr/>
        <a:lstStyle/>
        <a:p>
          <a:endParaRPr lang="en-US" sz="1600" kern="1200" dirty="0"/>
        </a:p>
      </dgm:t>
    </dgm:pt>
    <dgm:pt modelId="{E6DC2749-9B01-4F81-A46C-EC640DE17E16}" type="parTrans" cxnId="{295A3C6B-89F4-43D6-B974-9B3F82B566E4}">
      <dgm:prSet/>
      <dgm:spPr/>
      <dgm:t>
        <a:bodyPr/>
        <a:lstStyle/>
        <a:p>
          <a:endParaRPr lang="en-US" sz="2000"/>
        </a:p>
      </dgm:t>
    </dgm:pt>
    <dgm:pt modelId="{7CE4D306-1B3B-449F-A24F-25A6D46614D0}" type="sibTrans" cxnId="{295A3C6B-89F4-43D6-B974-9B3F82B566E4}">
      <dgm:prSet/>
      <dgm:spPr/>
      <dgm:t>
        <a:bodyPr/>
        <a:lstStyle/>
        <a:p>
          <a:endParaRPr lang="en-US" sz="2000"/>
        </a:p>
      </dgm:t>
    </dgm:pt>
    <dgm:pt modelId="{EB36C3D5-33FE-4E35-B71F-1B5808CA5B11}">
      <dgm:prSet custT="1"/>
      <dgm:spPr/>
      <dgm:t>
        <a:bodyPr/>
        <a:lstStyle/>
        <a:p>
          <a:r>
            <a:rPr lang="en-US" sz="2000" b="1" dirty="0" err="1"/>
            <a:t>Proceset</a:t>
          </a:r>
          <a:r>
            <a:rPr lang="en-US" sz="2000" b="1" dirty="0"/>
            <a:t> </a:t>
          </a:r>
          <a:r>
            <a:rPr lang="en-US" sz="2000" b="1" dirty="0" err="1"/>
            <a:t>mbështetëse</a:t>
          </a:r>
          <a:endParaRPr lang="en-US" sz="2000" b="1" dirty="0"/>
        </a:p>
      </dgm:t>
    </dgm:pt>
    <dgm:pt modelId="{DA8045B7-BBC9-47DD-84A4-9B8508B49396}" type="parTrans" cxnId="{8813330D-A6EC-4FFC-A1B3-450C4E24FF72}">
      <dgm:prSet/>
      <dgm:spPr/>
      <dgm:t>
        <a:bodyPr/>
        <a:lstStyle/>
        <a:p>
          <a:endParaRPr lang="en-US" sz="2000"/>
        </a:p>
      </dgm:t>
    </dgm:pt>
    <dgm:pt modelId="{0B91918F-E1C6-4A39-A10A-917D696FEC93}" type="sibTrans" cxnId="{8813330D-A6EC-4FFC-A1B3-450C4E24FF72}">
      <dgm:prSet/>
      <dgm:spPr/>
      <dgm:t>
        <a:bodyPr/>
        <a:lstStyle/>
        <a:p>
          <a:endParaRPr lang="en-US" sz="2000"/>
        </a:p>
      </dgm:t>
    </dgm:pt>
    <dgm:pt modelId="{76355C52-96E3-4BA5-B5D4-D33B58B95C7A}">
      <dgm:prSet custT="1"/>
      <dgm:spPr/>
      <dgm:t>
        <a:bodyPr/>
        <a:lstStyle/>
        <a:p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</a:t>
          </a:r>
          <a:r>
            <a:rPr lang="sq-A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brojtj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</a:t>
          </a:r>
          <a:r>
            <a:rPr lang="sq-A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</a:t>
          </a:r>
          <a:r>
            <a:rPr lang="sq-A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fëmijës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: </a:t>
          </a:r>
        </a:p>
      </dgm:t>
    </dgm:pt>
    <dgm:pt modelId="{1374EEC8-17EE-48E3-991E-C9D19EBBD74B}" type="parTrans" cxnId="{702342B5-3EFA-4236-AFA1-3FB3556F0A16}">
      <dgm:prSet/>
      <dgm:spPr/>
      <dgm:t>
        <a:bodyPr/>
        <a:lstStyle/>
        <a:p>
          <a:endParaRPr lang="en-US"/>
        </a:p>
      </dgm:t>
    </dgm:pt>
    <dgm:pt modelId="{BB28E83D-44B9-4862-A772-AF834AC2777A}" type="sibTrans" cxnId="{702342B5-3EFA-4236-AFA1-3FB3556F0A16}">
      <dgm:prSet/>
      <dgm:spPr/>
      <dgm:t>
        <a:bodyPr/>
        <a:lstStyle/>
        <a:p>
          <a:endParaRPr lang="en-US"/>
        </a:p>
      </dgm:t>
    </dgm:pt>
    <dgm:pt modelId="{5EEE86A9-3469-479E-912A-86DFBDD0D03B}">
      <dgm:prSet custT="1"/>
      <dgm:spPr/>
      <dgm:t>
        <a:bodyPr/>
        <a:lstStyle/>
        <a:p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Fëmijët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me </a:t>
          </a:r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aftësi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ndryshe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:</a:t>
          </a:r>
        </a:p>
      </dgm:t>
    </dgm:pt>
    <dgm:pt modelId="{13EF89E9-F63F-4996-96A0-B376D66243E3}" type="parTrans" cxnId="{006C3A39-4B87-4A6E-9B87-2127F68CFBB1}">
      <dgm:prSet/>
      <dgm:spPr/>
      <dgm:t>
        <a:bodyPr/>
        <a:lstStyle/>
        <a:p>
          <a:endParaRPr lang="en-US"/>
        </a:p>
      </dgm:t>
    </dgm:pt>
    <dgm:pt modelId="{B556ACE6-A4D8-452D-A440-78C91A86B22D}" type="sibTrans" cxnId="{006C3A39-4B87-4A6E-9B87-2127F68CFBB1}">
      <dgm:prSet/>
      <dgm:spPr/>
      <dgm:t>
        <a:bodyPr/>
        <a:lstStyle/>
        <a:p>
          <a:endParaRPr lang="en-US"/>
        </a:p>
      </dgm:t>
    </dgm:pt>
    <dgm:pt modelId="{D3D3251C-A22E-433C-9F44-EF0B29685D35}">
      <dgm:prSet custT="1"/>
      <dgm:spPr/>
      <dgm:t>
        <a:bodyPr/>
        <a:lstStyle/>
        <a:p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7218673-8E19-4541-8640-79F84E9EA323}" type="sibTrans" cxnId="{4B754BAF-B57B-48DB-B46D-04846758D66D}">
      <dgm:prSet/>
      <dgm:spPr/>
      <dgm:t>
        <a:bodyPr/>
        <a:lstStyle/>
        <a:p>
          <a:endParaRPr lang="en-US" sz="2000"/>
        </a:p>
      </dgm:t>
    </dgm:pt>
    <dgm:pt modelId="{1942A07F-4819-4BEF-A3D1-11C33E05A79B}" type="parTrans" cxnId="{4B754BAF-B57B-48DB-B46D-04846758D66D}">
      <dgm:prSet/>
      <dgm:spPr/>
      <dgm:t>
        <a:bodyPr/>
        <a:lstStyle/>
        <a:p>
          <a:endParaRPr lang="en-US" sz="2000"/>
        </a:p>
      </dgm:t>
    </dgm:pt>
    <dgm:pt modelId="{043FB1E9-D0FE-4C00-A957-D33BEC00002D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q-AL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Organizmat e Institucionit Arsimor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42F7479-8799-44EF-81AD-C8D0F2E34F62}" type="parTrans" cxnId="{C54A2EA7-AED5-4E46-810F-0A3189B93D02}">
      <dgm:prSet/>
      <dgm:spPr/>
      <dgm:t>
        <a:bodyPr/>
        <a:lstStyle/>
        <a:p>
          <a:endParaRPr lang="en-US"/>
        </a:p>
      </dgm:t>
    </dgm:pt>
    <dgm:pt modelId="{DAA04050-33B5-4069-A060-2CBB7A640763}" type="sibTrans" cxnId="{C54A2EA7-AED5-4E46-810F-0A3189B93D02}">
      <dgm:prSet/>
      <dgm:spPr/>
      <dgm:t>
        <a:bodyPr/>
        <a:lstStyle/>
        <a:p>
          <a:endParaRPr lang="en-US"/>
        </a:p>
      </dgm:t>
    </dgm:pt>
    <dgm:pt modelId="{6055990B-DCB4-4A9B-B415-A9AFD70A0E8C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Financimi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A95E1CD-55DD-485C-9135-9238E915570B}" type="parTrans" cxnId="{E5473874-463A-48E4-840A-8F7BA11296BB}">
      <dgm:prSet/>
      <dgm:spPr/>
      <dgm:t>
        <a:bodyPr/>
        <a:lstStyle/>
        <a:p>
          <a:endParaRPr lang="en-US"/>
        </a:p>
      </dgm:t>
    </dgm:pt>
    <dgm:pt modelId="{292CAD3B-21E7-4602-962A-6788CF6C3A15}" type="sibTrans" cxnId="{E5473874-463A-48E4-840A-8F7BA11296BB}">
      <dgm:prSet/>
      <dgm:spPr/>
      <dgm:t>
        <a:bodyPr/>
        <a:lstStyle/>
        <a:p>
          <a:endParaRPr lang="en-US"/>
        </a:p>
      </dgm:t>
    </dgm:pt>
    <dgm:pt modelId="{5AE15DC7-8BF3-4DF7-B4B7-1A795DF4BD0B}" type="pres">
      <dgm:prSet presAssocID="{2355EC69-FEC3-4C10-87D6-BE83059E5CD8}" presName="linear" presStyleCnt="0">
        <dgm:presLayoutVars>
          <dgm:animLvl val="lvl"/>
          <dgm:resizeHandles val="exact"/>
        </dgm:presLayoutVars>
      </dgm:prSet>
      <dgm:spPr/>
    </dgm:pt>
    <dgm:pt modelId="{0B6BC3A2-B9F5-4E55-AC55-378202180BF7}" type="pres">
      <dgm:prSet presAssocID="{8E5A14E0-F444-442C-B18D-DC56A9553B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FD9149-E9F0-43A3-B0E9-5FFC52AD7377}" type="pres">
      <dgm:prSet presAssocID="{8E5A14E0-F444-442C-B18D-DC56A9553BA0}" presName="childText" presStyleLbl="revTx" presStyleIdx="0" presStyleCnt="2" custLinFactNeighborX="-95" custLinFactNeighborY="15341">
        <dgm:presLayoutVars>
          <dgm:bulletEnabled val="1"/>
        </dgm:presLayoutVars>
      </dgm:prSet>
      <dgm:spPr/>
    </dgm:pt>
    <dgm:pt modelId="{E18B77D3-7905-4FB4-B27B-E248C63B238A}" type="pres">
      <dgm:prSet presAssocID="{31AA172C-7D24-4B42-A4D3-F410CF655939}" presName="parentText" presStyleLbl="node1" presStyleIdx="1" presStyleCnt="3" custLinFactNeighborY="8567">
        <dgm:presLayoutVars>
          <dgm:chMax val="0"/>
          <dgm:bulletEnabled val="1"/>
        </dgm:presLayoutVars>
      </dgm:prSet>
      <dgm:spPr/>
    </dgm:pt>
    <dgm:pt modelId="{75DBD7FB-D1DB-46AB-9B19-C954F6392A1F}" type="pres">
      <dgm:prSet presAssocID="{31AA172C-7D24-4B42-A4D3-F410CF655939}" presName="childText" presStyleLbl="revTx" presStyleIdx="1" presStyleCnt="2" custLinFactNeighborY="49529">
        <dgm:presLayoutVars>
          <dgm:bulletEnabled val="1"/>
        </dgm:presLayoutVars>
      </dgm:prSet>
      <dgm:spPr/>
    </dgm:pt>
    <dgm:pt modelId="{41CA6DE7-9B84-4CBF-BB65-42AC45119966}" type="pres">
      <dgm:prSet presAssocID="{EB36C3D5-33FE-4E35-B71F-1B5808CA5B11}" presName="parentText" presStyleLbl="node1" presStyleIdx="2" presStyleCnt="3" custLinFactNeighborX="714" custLinFactNeighborY="-51724">
        <dgm:presLayoutVars>
          <dgm:chMax val="0"/>
          <dgm:bulletEnabled val="1"/>
        </dgm:presLayoutVars>
      </dgm:prSet>
      <dgm:spPr/>
    </dgm:pt>
  </dgm:ptLst>
  <dgm:cxnLst>
    <dgm:cxn modelId="{D0655901-1D3B-4C8A-AC5E-6580E25445E3}" srcId="{2355EC69-FEC3-4C10-87D6-BE83059E5CD8}" destId="{31AA172C-7D24-4B42-A4D3-F410CF655939}" srcOrd="1" destOrd="0" parTransId="{D1256DF1-9FB5-4276-AA88-B3E3CB664D4C}" sibTransId="{1F686F46-F19D-40EC-A273-233E749CB6B2}"/>
    <dgm:cxn modelId="{95260306-C165-4D0F-A615-1C92F5A37EB4}" type="presOf" srcId="{6055990B-DCB4-4A9B-B415-A9AFD70A0E8C}" destId="{15FD9149-E9F0-43A3-B0E9-5FFC52AD7377}" srcOrd="0" destOrd="2" presId="urn:microsoft.com/office/officeart/2005/8/layout/vList2"/>
    <dgm:cxn modelId="{482BCA09-EA61-4EE7-BEDE-1B79488D315C}" type="presOf" srcId="{5EEE86A9-3469-479E-912A-86DFBDD0D03B}" destId="{75DBD7FB-D1DB-46AB-9B19-C954F6392A1F}" srcOrd="0" destOrd="2" presId="urn:microsoft.com/office/officeart/2005/8/layout/vList2"/>
    <dgm:cxn modelId="{8813330D-A6EC-4FFC-A1B3-450C4E24FF72}" srcId="{2355EC69-FEC3-4C10-87D6-BE83059E5CD8}" destId="{EB36C3D5-33FE-4E35-B71F-1B5808CA5B11}" srcOrd="2" destOrd="0" parTransId="{DA8045B7-BBC9-47DD-84A4-9B8508B49396}" sibTransId="{0B91918F-E1C6-4A39-A10A-917D696FEC93}"/>
    <dgm:cxn modelId="{C0BCAE13-9325-4D00-B82D-B33CDC119B2F}" type="presOf" srcId="{31AA172C-7D24-4B42-A4D3-F410CF655939}" destId="{E18B77D3-7905-4FB4-B27B-E248C63B238A}" srcOrd="0" destOrd="0" presId="urn:microsoft.com/office/officeart/2005/8/layout/vList2"/>
    <dgm:cxn modelId="{F57CD318-1392-4622-84F6-A1F83FB59606}" srcId="{8E5A14E0-F444-442C-B18D-DC56A9553BA0}" destId="{1C252C49-12C4-4766-9745-680502692458}" srcOrd="0" destOrd="0" parTransId="{CA756AFE-0E51-4985-9E30-8CEC3C5FDE28}" sibTransId="{2D090942-7F92-4F01-BB7B-B703DDDBD71A}"/>
    <dgm:cxn modelId="{99E42C31-D0D1-4119-82D4-E53B7DDFA893}" type="presOf" srcId="{76355C52-96E3-4BA5-B5D4-D33B58B95C7A}" destId="{75DBD7FB-D1DB-46AB-9B19-C954F6392A1F}" srcOrd="0" destOrd="1" presId="urn:microsoft.com/office/officeart/2005/8/layout/vList2"/>
    <dgm:cxn modelId="{D3D23531-4DD9-471A-883E-9EFBFCC66B3D}" type="presOf" srcId="{2355EC69-FEC3-4C10-87D6-BE83059E5CD8}" destId="{5AE15DC7-8BF3-4DF7-B4B7-1A795DF4BD0B}" srcOrd="0" destOrd="0" presId="urn:microsoft.com/office/officeart/2005/8/layout/vList2"/>
    <dgm:cxn modelId="{193E3934-4119-4A1F-8CD7-6DBED69A1C47}" type="presOf" srcId="{8E5A14E0-F444-442C-B18D-DC56A9553BA0}" destId="{0B6BC3A2-B9F5-4E55-AC55-378202180BF7}" srcOrd="0" destOrd="0" presId="urn:microsoft.com/office/officeart/2005/8/layout/vList2"/>
    <dgm:cxn modelId="{DEEDD034-8351-4A47-A1DB-BF0FEDA9A501}" type="presOf" srcId="{6CCD9611-F1A1-4C08-BCB1-E8567EF6F365}" destId="{75DBD7FB-D1DB-46AB-9B19-C954F6392A1F}" srcOrd="0" destOrd="5" presId="urn:microsoft.com/office/officeart/2005/8/layout/vList2"/>
    <dgm:cxn modelId="{006C3A39-4B87-4A6E-9B87-2127F68CFBB1}" srcId="{31AA172C-7D24-4B42-A4D3-F410CF655939}" destId="{5EEE86A9-3469-479E-912A-86DFBDD0D03B}" srcOrd="2" destOrd="0" parTransId="{13EF89E9-F63F-4996-96A0-B376D66243E3}" sibTransId="{B556ACE6-A4D8-452D-A440-78C91A86B22D}"/>
    <dgm:cxn modelId="{295A3C6B-89F4-43D6-B974-9B3F82B566E4}" srcId="{31AA172C-7D24-4B42-A4D3-F410CF655939}" destId="{4856311F-D375-411F-8267-1E9B9FF40510}" srcOrd="4" destOrd="0" parTransId="{E6DC2749-9B01-4F81-A46C-EC640DE17E16}" sibTransId="{7CE4D306-1B3B-449F-A24F-25A6D46614D0}"/>
    <dgm:cxn modelId="{D736546B-25EE-45EF-B833-6DFAE6C78279}" type="presOf" srcId="{7406A1B6-C304-440D-825C-D71D9DC5B2BC}" destId="{75DBD7FB-D1DB-46AB-9B19-C954F6392A1F}" srcOrd="0" destOrd="6" presId="urn:microsoft.com/office/officeart/2005/8/layout/vList2"/>
    <dgm:cxn modelId="{E5473874-463A-48E4-840A-8F7BA11296BB}" srcId="{8E5A14E0-F444-442C-B18D-DC56A9553BA0}" destId="{6055990B-DCB4-4A9B-B415-A9AFD70A0E8C}" srcOrd="2" destOrd="0" parTransId="{8A95E1CD-55DD-485C-9135-9238E915570B}" sibTransId="{292CAD3B-21E7-4602-962A-6788CF6C3A15}"/>
    <dgm:cxn modelId="{C954C956-A9E9-406D-9D91-5861AD155634}" type="presOf" srcId="{4856311F-D375-411F-8267-1E9B9FF40510}" destId="{75DBD7FB-D1DB-46AB-9B19-C954F6392A1F}" srcOrd="0" destOrd="4" presId="urn:microsoft.com/office/officeart/2005/8/layout/vList2"/>
    <dgm:cxn modelId="{FD6E8D92-E244-4395-B811-8FA424AE08C7}" srcId="{31AA172C-7D24-4B42-A4D3-F410CF655939}" destId="{82817D96-9BFA-4BB5-891A-11BC7E17C134}" srcOrd="8" destOrd="0" parTransId="{44A3F72F-8DD5-4151-B4B7-3FAF33E7A2EA}" sibTransId="{611F1531-C904-4DDF-AE7B-1F48933171BD}"/>
    <dgm:cxn modelId="{C54A2EA7-AED5-4E46-810F-0A3189B93D02}" srcId="{8E5A14E0-F444-442C-B18D-DC56A9553BA0}" destId="{043FB1E9-D0FE-4C00-A957-D33BEC00002D}" srcOrd="1" destOrd="0" parTransId="{042F7479-8799-44EF-81AD-C8D0F2E34F62}" sibTransId="{DAA04050-33B5-4069-A060-2CBB7A640763}"/>
    <dgm:cxn modelId="{419161A9-AC72-4EC4-9AFD-952754DCA027}" type="presOf" srcId="{B1CD615D-61CB-4FE0-BAC6-F3476DF3D24C}" destId="{75DBD7FB-D1DB-46AB-9B19-C954F6392A1F}" srcOrd="0" destOrd="0" presId="urn:microsoft.com/office/officeart/2005/8/layout/vList2"/>
    <dgm:cxn modelId="{4B754BAF-B57B-48DB-B46D-04846758D66D}" srcId="{31AA172C-7D24-4B42-A4D3-F410CF655939}" destId="{D3D3251C-A22E-433C-9F44-EF0B29685D35}" srcOrd="3" destOrd="0" parTransId="{1942A07F-4819-4BEF-A3D1-11C33E05A79B}" sibTransId="{C7218673-8E19-4541-8640-79F84E9EA323}"/>
    <dgm:cxn modelId="{702342B5-3EFA-4236-AFA1-3FB3556F0A16}" srcId="{31AA172C-7D24-4B42-A4D3-F410CF655939}" destId="{76355C52-96E3-4BA5-B5D4-D33B58B95C7A}" srcOrd="1" destOrd="0" parTransId="{1374EEC8-17EE-48E3-991E-C9D19EBBD74B}" sibTransId="{BB28E83D-44B9-4862-A772-AF834AC2777A}"/>
    <dgm:cxn modelId="{A5A1EECD-875B-48E5-8D9D-1E8D9B7EC82F}" srcId="{31AA172C-7D24-4B42-A4D3-F410CF655939}" destId="{7406A1B6-C304-440D-825C-D71D9DC5B2BC}" srcOrd="6" destOrd="0" parTransId="{447DD73C-3593-430D-8F74-89FC291D56F6}" sibTransId="{67CCDFEF-13E7-4FAE-881E-76EF72E8092E}"/>
    <dgm:cxn modelId="{8D4F5ECF-2245-4042-B15C-D9D7372FF5F2}" srcId="{31AA172C-7D24-4B42-A4D3-F410CF655939}" destId="{B4B87711-91F7-46A0-BBF6-18F692E5D689}" srcOrd="7" destOrd="0" parTransId="{D66941D0-BBAA-4B4B-8E9F-7CB2E006291D}" sibTransId="{340627E5-C8D8-44BE-95E5-7C44BC792601}"/>
    <dgm:cxn modelId="{FC8674D0-CC3C-4BFB-976A-5D89F2A6A84E}" type="presOf" srcId="{82817D96-9BFA-4BB5-891A-11BC7E17C134}" destId="{75DBD7FB-D1DB-46AB-9B19-C954F6392A1F}" srcOrd="0" destOrd="8" presId="urn:microsoft.com/office/officeart/2005/8/layout/vList2"/>
    <dgm:cxn modelId="{CF16EDD2-3917-4DE8-B321-4AA4216C582A}" type="presOf" srcId="{D3D3251C-A22E-433C-9F44-EF0B29685D35}" destId="{75DBD7FB-D1DB-46AB-9B19-C954F6392A1F}" srcOrd="0" destOrd="3" presId="urn:microsoft.com/office/officeart/2005/8/layout/vList2"/>
    <dgm:cxn modelId="{574A16D8-7230-494C-B6D6-79B7C65D3D21}" type="presOf" srcId="{043FB1E9-D0FE-4C00-A957-D33BEC00002D}" destId="{15FD9149-E9F0-43A3-B0E9-5FFC52AD7377}" srcOrd="0" destOrd="1" presId="urn:microsoft.com/office/officeart/2005/8/layout/vList2"/>
    <dgm:cxn modelId="{72CA6DDA-E01C-44AF-968A-8CF6D59B1F60}" srcId="{31AA172C-7D24-4B42-A4D3-F410CF655939}" destId="{6CCD9611-F1A1-4C08-BCB1-E8567EF6F365}" srcOrd="5" destOrd="0" parTransId="{31B6068B-791F-4FDA-B100-6BF7CCA2A810}" sibTransId="{CBEA1184-85D5-4443-A1E6-178906E62993}"/>
    <dgm:cxn modelId="{613BA5DF-29F5-4C01-9E7A-1BF8FD374432}" type="presOf" srcId="{EB36C3D5-33FE-4E35-B71F-1B5808CA5B11}" destId="{41CA6DE7-9B84-4CBF-BB65-42AC45119966}" srcOrd="0" destOrd="0" presId="urn:microsoft.com/office/officeart/2005/8/layout/vList2"/>
    <dgm:cxn modelId="{AC68E6E5-EED1-4BAC-9B8A-3BAAD557465D}" srcId="{2355EC69-FEC3-4C10-87D6-BE83059E5CD8}" destId="{8E5A14E0-F444-442C-B18D-DC56A9553BA0}" srcOrd="0" destOrd="0" parTransId="{5241A7EE-C90F-4D75-A22E-BE3091801A28}" sibTransId="{6D3C3A21-24D3-4433-80FA-CE7AF6B879C9}"/>
    <dgm:cxn modelId="{FF349BEB-4562-49D2-B7B7-D548C3651542}" type="presOf" srcId="{1C252C49-12C4-4766-9745-680502692458}" destId="{15FD9149-E9F0-43A3-B0E9-5FFC52AD7377}" srcOrd="0" destOrd="0" presId="urn:microsoft.com/office/officeart/2005/8/layout/vList2"/>
    <dgm:cxn modelId="{FD6C5DF0-C366-4228-993E-A767D9E1C273}" type="presOf" srcId="{B4B87711-91F7-46A0-BBF6-18F692E5D689}" destId="{75DBD7FB-D1DB-46AB-9B19-C954F6392A1F}" srcOrd="0" destOrd="7" presId="urn:microsoft.com/office/officeart/2005/8/layout/vList2"/>
    <dgm:cxn modelId="{3EE4D4FD-D981-40A7-9B33-2ABC4EC628FC}" srcId="{31AA172C-7D24-4B42-A4D3-F410CF655939}" destId="{B1CD615D-61CB-4FE0-BAC6-F3476DF3D24C}" srcOrd="0" destOrd="0" parTransId="{4960034F-D7DD-426B-A1E2-AC215581C7D3}" sibTransId="{FDA6D1F6-941B-4572-A3A0-EEAF0FF0169E}"/>
    <dgm:cxn modelId="{EA012102-604C-4797-B33D-6B6A6F6CFBAF}" type="presParOf" srcId="{5AE15DC7-8BF3-4DF7-B4B7-1A795DF4BD0B}" destId="{0B6BC3A2-B9F5-4E55-AC55-378202180BF7}" srcOrd="0" destOrd="0" presId="urn:microsoft.com/office/officeart/2005/8/layout/vList2"/>
    <dgm:cxn modelId="{86FB2509-C572-46E5-8103-E26B2F12ED26}" type="presParOf" srcId="{5AE15DC7-8BF3-4DF7-B4B7-1A795DF4BD0B}" destId="{15FD9149-E9F0-43A3-B0E9-5FFC52AD7377}" srcOrd="1" destOrd="0" presId="urn:microsoft.com/office/officeart/2005/8/layout/vList2"/>
    <dgm:cxn modelId="{E49C24BA-2247-4134-BC13-36E8AFAB9B89}" type="presParOf" srcId="{5AE15DC7-8BF3-4DF7-B4B7-1A795DF4BD0B}" destId="{E18B77D3-7905-4FB4-B27B-E248C63B238A}" srcOrd="2" destOrd="0" presId="urn:microsoft.com/office/officeart/2005/8/layout/vList2"/>
    <dgm:cxn modelId="{CE01244F-2D6A-42B4-B623-400E3712524B}" type="presParOf" srcId="{5AE15DC7-8BF3-4DF7-B4B7-1A795DF4BD0B}" destId="{75DBD7FB-D1DB-46AB-9B19-C954F6392A1F}" srcOrd="3" destOrd="0" presId="urn:microsoft.com/office/officeart/2005/8/layout/vList2"/>
    <dgm:cxn modelId="{9CC1A82A-759F-4319-AB27-F1401A26D127}" type="presParOf" srcId="{5AE15DC7-8BF3-4DF7-B4B7-1A795DF4BD0B}" destId="{41CA6DE7-9B84-4CBF-BB65-42AC451199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31F888-DC0F-4AC9-93A3-25CE5C76950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580BDC4-4256-477C-8604-E23C8C95DB29}">
      <dgm:prSet phldrT="[Text]" custT="1"/>
      <dgm:spPr/>
      <dgm:t>
        <a:bodyPr/>
        <a:lstStyle/>
        <a:p>
          <a:r>
            <a:rPr lang="en-US" sz="2400" dirty="0"/>
            <a:t>Përfshirja Sociale </a:t>
          </a:r>
        </a:p>
      </dgm:t>
    </dgm:pt>
    <dgm:pt modelId="{A42DA4B1-0AB1-41CA-BA61-6C5F8E6CA459}" type="parTrans" cxnId="{54B89D2E-5D7C-4AE3-B7CF-04FC2F35E3BA}">
      <dgm:prSet/>
      <dgm:spPr/>
      <dgm:t>
        <a:bodyPr/>
        <a:lstStyle/>
        <a:p>
          <a:endParaRPr lang="en-US"/>
        </a:p>
      </dgm:t>
    </dgm:pt>
    <dgm:pt modelId="{3A7C2E21-FF2E-4E3C-B223-BAD4B29E7764}" type="sibTrans" cxnId="{54B89D2E-5D7C-4AE3-B7CF-04FC2F35E3BA}">
      <dgm:prSet/>
      <dgm:spPr/>
      <dgm:t>
        <a:bodyPr/>
        <a:lstStyle/>
        <a:p>
          <a:endParaRPr lang="en-US"/>
        </a:p>
      </dgm:t>
    </dgm:pt>
    <dgm:pt modelId="{8FD83730-283E-4A36-A9D8-D88B24707AE6}">
      <dgm:prSet phldrT="[Text]" custT="1"/>
      <dgm:spPr/>
      <dgm:t>
        <a:bodyPr/>
        <a:lstStyle/>
        <a:p>
          <a:r>
            <a:rPr lang="en-US" sz="4000" dirty="0"/>
            <a:t>2</a:t>
          </a:r>
        </a:p>
      </dgm:t>
    </dgm:pt>
    <dgm:pt modelId="{5690AB25-1D79-4257-8158-B038A88E7FF6}" type="parTrans" cxnId="{087E5FE9-865C-4973-8EB7-6E52D1C60860}">
      <dgm:prSet/>
      <dgm:spPr/>
      <dgm:t>
        <a:bodyPr/>
        <a:lstStyle/>
        <a:p>
          <a:endParaRPr lang="en-US"/>
        </a:p>
      </dgm:t>
    </dgm:pt>
    <dgm:pt modelId="{71AD16D5-06A8-485E-B16B-CECCE283A4B3}" type="sibTrans" cxnId="{087E5FE9-865C-4973-8EB7-6E52D1C60860}">
      <dgm:prSet/>
      <dgm:spPr/>
      <dgm:t>
        <a:bodyPr/>
        <a:lstStyle/>
        <a:p>
          <a:endParaRPr lang="en-US"/>
        </a:p>
      </dgm:t>
    </dgm:pt>
    <dgm:pt modelId="{BB331AA1-A84F-4A99-974A-153BFCF73469}">
      <dgm:prSet phldrT="[Text]" custT="1"/>
      <dgm:spPr/>
      <dgm:t>
        <a:bodyPr/>
        <a:lstStyle/>
        <a:p>
          <a:r>
            <a:rPr lang="en-US" sz="2400" dirty="0" err="1"/>
            <a:t>Mbrojtja</a:t>
          </a:r>
          <a:r>
            <a:rPr lang="en-US" sz="2400" dirty="0"/>
            <a:t> e </a:t>
          </a:r>
          <a:r>
            <a:rPr lang="en-US" sz="2400" dirty="0" err="1"/>
            <a:t>Fëmijëve</a:t>
          </a:r>
          <a:r>
            <a:rPr lang="en-US" sz="2400" dirty="0"/>
            <a:t> </a:t>
          </a:r>
        </a:p>
      </dgm:t>
    </dgm:pt>
    <dgm:pt modelId="{B21CB590-7BA2-4DA6-83FD-E79C3B6A151A}" type="parTrans" cxnId="{64DE23C1-9A4D-4B2D-AF46-88953EB34D4C}">
      <dgm:prSet/>
      <dgm:spPr/>
      <dgm:t>
        <a:bodyPr/>
        <a:lstStyle/>
        <a:p>
          <a:endParaRPr lang="en-US"/>
        </a:p>
      </dgm:t>
    </dgm:pt>
    <dgm:pt modelId="{71641F61-8824-4382-A2A3-23843A2745EE}" type="sibTrans" cxnId="{64DE23C1-9A4D-4B2D-AF46-88953EB34D4C}">
      <dgm:prSet/>
      <dgm:spPr/>
      <dgm:t>
        <a:bodyPr/>
        <a:lstStyle/>
        <a:p>
          <a:endParaRPr lang="en-US"/>
        </a:p>
      </dgm:t>
    </dgm:pt>
    <dgm:pt modelId="{E90BB90C-6A6D-4FB9-BDFF-E38B4D2A1E53}">
      <dgm:prSet phldrT="[Text]" custT="1"/>
      <dgm:spPr/>
      <dgm:t>
        <a:bodyPr/>
        <a:lstStyle/>
        <a:p>
          <a:r>
            <a:rPr lang="en-US" sz="4000" dirty="0"/>
            <a:t>1</a:t>
          </a:r>
        </a:p>
      </dgm:t>
    </dgm:pt>
    <dgm:pt modelId="{CFE39356-B5F0-442A-AFBC-4749FF185902}" type="sibTrans" cxnId="{27D48E05-C6E3-45BE-8DE2-7A84ED80FC30}">
      <dgm:prSet/>
      <dgm:spPr/>
      <dgm:t>
        <a:bodyPr/>
        <a:lstStyle/>
        <a:p>
          <a:endParaRPr lang="en-US"/>
        </a:p>
      </dgm:t>
    </dgm:pt>
    <dgm:pt modelId="{626DFBEA-26BE-4538-87EC-549255D128F6}" type="parTrans" cxnId="{27D48E05-C6E3-45BE-8DE2-7A84ED80FC30}">
      <dgm:prSet/>
      <dgm:spPr/>
      <dgm:t>
        <a:bodyPr/>
        <a:lstStyle/>
        <a:p>
          <a:endParaRPr lang="en-US"/>
        </a:p>
      </dgm:t>
    </dgm:pt>
    <dgm:pt modelId="{A1A2ED8B-5B81-4C53-A973-C6BB82E06C16}">
      <dgm:prSet phldrT="[Text]" custT="1"/>
      <dgm:spPr/>
      <dgm:t>
        <a:bodyPr/>
        <a:lstStyle/>
        <a:p>
          <a:r>
            <a:rPr lang="en-US" sz="4000" dirty="0"/>
            <a:t>3</a:t>
          </a:r>
        </a:p>
      </dgm:t>
    </dgm:pt>
    <dgm:pt modelId="{2A0752A9-F150-40BF-8482-B12676308CF7}" type="parTrans" cxnId="{A50A9019-E1CF-448A-A0E2-431C8F89F784}">
      <dgm:prSet/>
      <dgm:spPr/>
      <dgm:t>
        <a:bodyPr/>
        <a:lstStyle/>
        <a:p>
          <a:endParaRPr lang="en-US"/>
        </a:p>
      </dgm:t>
    </dgm:pt>
    <dgm:pt modelId="{DA441C13-2299-48C7-BB0B-3B9FB78CDA8B}" type="sibTrans" cxnId="{A50A9019-E1CF-448A-A0E2-431C8F89F784}">
      <dgm:prSet/>
      <dgm:spPr/>
      <dgm:t>
        <a:bodyPr/>
        <a:lstStyle/>
        <a:p>
          <a:endParaRPr lang="en-US"/>
        </a:p>
      </dgm:t>
    </dgm:pt>
    <dgm:pt modelId="{A5D814FA-8015-4991-9E77-749AF6D05CB4}">
      <dgm:prSet custT="1"/>
      <dgm:spPr/>
      <dgm:t>
        <a:bodyPr/>
        <a:lstStyle/>
        <a:p>
          <a:r>
            <a:rPr lang="en-US" sz="2400" dirty="0" err="1"/>
            <a:t>Fëmijët</a:t>
          </a:r>
          <a:r>
            <a:rPr lang="en-US" sz="2400" dirty="0"/>
            <a:t> me </a:t>
          </a:r>
          <a:r>
            <a:rPr lang="en-US" sz="2400" dirty="0" err="1"/>
            <a:t>Aftësi</a:t>
          </a:r>
          <a:r>
            <a:rPr lang="en-US" sz="2400" dirty="0"/>
            <a:t> </a:t>
          </a:r>
          <a:r>
            <a:rPr lang="en-US" sz="2400" dirty="0" err="1"/>
            <a:t>të</a:t>
          </a:r>
          <a:r>
            <a:rPr lang="en-US" sz="2400" dirty="0"/>
            <a:t> </a:t>
          </a:r>
          <a:r>
            <a:rPr lang="en-US" sz="2400" dirty="0" err="1"/>
            <a:t>Kufizuar</a:t>
          </a:r>
          <a:endParaRPr lang="en-US" sz="2400" dirty="0"/>
        </a:p>
      </dgm:t>
    </dgm:pt>
    <dgm:pt modelId="{647A8D01-8579-44DC-A5D6-A193165A16E0}" type="parTrans" cxnId="{31F03E4C-2FDB-445F-9171-24320F0AFF2E}">
      <dgm:prSet/>
      <dgm:spPr/>
      <dgm:t>
        <a:bodyPr/>
        <a:lstStyle/>
        <a:p>
          <a:endParaRPr lang="en-US"/>
        </a:p>
      </dgm:t>
    </dgm:pt>
    <dgm:pt modelId="{ADBAD7AC-6745-44DA-8FEB-97B2A0723E54}" type="sibTrans" cxnId="{31F03E4C-2FDB-445F-9171-24320F0AFF2E}">
      <dgm:prSet/>
      <dgm:spPr/>
      <dgm:t>
        <a:bodyPr/>
        <a:lstStyle/>
        <a:p>
          <a:endParaRPr lang="en-US"/>
        </a:p>
      </dgm:t>
    </dgm:pt>
    <dgm:pt modelId="{7402FB9D-B0C7-4D97-91EB-52AC8056A393}" type="pres">
      <dgm:prSet presAssocID="{8831F888-DC0F-4AC9-93A3-25CE5C769509}" presName="linearFlow" presStyleCnt="0">
        <dgm:presLayoutVars>
          <dgm:dir/>
          <dgm:animLvl val="lvl"/>
          <dgm:resizeHandles val="exact"/>
        </dgm:presLayoutVars>
      </dgm:prSet>
      <dgm:spPr/>
    </dgm:pt>
    <dgm:pt modelId="{CA17F449-1085-44E8-9506-3930DDBC51F0}" type="pres">
      <dgm:prSet presAssocID="{E90BB90C-6A6D-4FB9-BDFF-E38B4D2A1E53}" presName="composite" presStyleCnt="0"/>
      <dgm:spPr/>
    </dgm:pt>
    <dgm:pt modelId="{BCCE2CD2-DBEE-4B8E-89B9-0F9302E162D7}" type="pres">
      <dgm:prSet presAssocID="{E90BB90C-6A6D-4FB9-BDFF-E38B4D2A1E5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A101BDE-C961-444F-A120-71E8CFBA87BB}" type="pres">
      <dgm:prSet presAssocID="{E90BB90C-6A6D-4FB9-BDFF-E38B4D2A1E53}" presName="descendantText" presStyleLbl="alignAcc1" presStyleIdx="0" presStyleCnt="3">
        <dgm:presLayoutVars>
          <dgm:bulletEnabled val="1"/>
        </dgm:presLayoutVars>
      </dgm:prSet>
      <dgm:spPr/>
    </dgm:pt>
    <dgm:pt modelId="{CE87A3EA-1E2A-4BDC-B0DC-8461474C1107}" type="pres">
      <dgm:prSet presAssocID="{CFE39356-B5F0-442A-AFBC-4749FF185902}" presName="sp" presStyleCnt="0"/>
      <dgm:spPr/>
    </dgm:pt>
    <dgm:pt modelId="{C69A4FE6-09CF-4AC7-888F-EDFC8050CB7A}" type="pres">
      <dgm:prSet presAssocID="{8FD83730-283E-4A36-A9D8-D88B24707AE6}" presName="composite" presStyleCnt="0"/>
      <dgm:spPr/>
    </dgm:pt>
    <dgm:pt modelId="{7C49C76D-B803-455C-B3FC-41BDD75A5428}" type="pres">
      <dgm:prSet presAssocID="{8FD83730-283E-4A36-A9D8-D88B24707AE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B91F24C-6428-400F-AE0F-450F43BB4399}" type="pres">
      <dgm:prSet presAssocID="{8FD83730-283E-4A36-A9D8-D88B24707AE6}" presName="descendantText" presStyleLbl="alignAcc1" presStyleIdx="1" presStyleCnt="3">
        <dgm:presLayoutVars>
          <dgm:bulletEnabled val="1"/>
        </dgm:presLayoutVars>
      </dgm:prSet>
      <dgm:spPr/>
    </dgm:pt>
    <dgm:pt modelId="{B825280C-15BD-4CAB-9331-340C70574DF6}" type="pres">
      <dgm:prSet presAssocID="{71AD16D5-06A8-485E-B16B-CECCE283A4B3}" presName="sp" presStyleCnt="0"/>
      <dgm:spPr/>
    </dgm:pt>
    <dgm:pt modelId="{4B204614-EB40-43CD-9320-E4B752A9ED1E}" type="pres">
      <dgm:prSet presAssocID="{A1A2ED8B-5B81-4C53-A973-C6BB82E06C16}" presName="composite" presStyleCnt="0"/>
      <dgm:spPr/>
    </dgm:pt>
    <dgm:pt modelId="{1CC553FA-5D2A-4FD6-B5FF-C08CA80B33E8}" type="pres">
      <dgm:prSet presAssocID="{A1A2ED8B-5B81-4C53-A973-C6BB82E06C1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7F3674A-B841-421A-B6AD-01F9BB57E101}" type="pres">
      <dgm:prSet presAssocID="{A1A2ED8B-5B81-4C53-A973-C6BB82E06C1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7D48E05-C6E3-45BE-8DE2-7A84ED80FC30}" srcId="{8831F888-DC0F-4AC9-93A3-25CE5C769509}" destId="{E90BB90C-6A6D-4FB9-BDFF-E38B4D2A1E53}" srcOrd="0" destOrd="0" parTransId="{626DFBEA-26BE-4538-87EC-549255D128F6}" sibTransId="{CFE39356-B5F0-442A-AFBC-4749FF185902}"/>
    <dgm:cxn modelId="{96619614-866E-4337-8595-36730D62B13D}" type="presOf" srcId="{A1A2ED8B-5B81-4C53-A973-C6BB82E06C16}" destId="{1CC553FA-5D2A-4FD6-B5FF-C08CA80B33E8}" srcOrd="0" destOrd="0" presId="urn:microsoft.com/office/officeart/2005/8/layout/chevron2"/>
    <dgm:cxn modelId="{A50A9019-E1CF-448A-A0E2-431C8F89F784}" srcId="{8831F888-DC0F-4AC9-93A3-25CE5C769509}" destId="{A1A2ED8B-5B81-4C53-A973-C6BB82E06C16}" srcOrd="2" destOrd="0" parTransId="{2A0752A9-F150-40BF-8482-B12676308CF7}" sibTransId="{DA441C13-2299-48C7-BB0B-3B9FB78CDA8B}"/>
    <dgm:cxn modelId="{54B89D2E-5D7C-4AE3-B7CF-04FC2F35E3BA}" srcId="{E90BB90C-6A6D-4FB9-BDFF-E38B4D2A1E53}" destId="{0580BDC4-4256-477C-8604-E23C8C95DB29}" srcOrd="0" destOrd="0" parTransId="{A42DA4B1-0AB1-41CA-BA61-6C5F8E6CA459}" sibTransId="{3A7C2E21-FF2E-4E3C-B223-BAD4B29E7764}"/>
    <dgm:cxn modelId="{7018A92E-504B-4C5B-8E78-483ECDE56F7B}" type="presOf" srcId="{BB331AA1-A84F-4A99-974A-153BFCF73469}" destId="{1B91F24C-6428-400F-AE0F-450F43BB4399}" srcOrd="0" destOrd="0" presId="urn:microsoft.com/office/officeart/2005/8/layout/chevron2"/>
    <dgm:cxn modelId="{DCEF5337-756F-45D7-AC3D-C00141DBEE2D}" type="presOf" srcId="{0580BDC4-4256-477C-8604-E23C8C95DB29}" destId="{9A101BDE-C961-444F-A120-71E8CFBA87BB}" srcOrd="0" destOrd="0" presId="urn:microsoft.com/office/officeart/2005/8/layout/chevron2"/>
    <dgm:cxn modelId="{31F03E4C-2FDB-445F-9171-24320F0AFF2E}" srcId="{A1A2ED8B-5B81-4C53-A973-C6BB82E06C16}" destId="{A5D814FA-8015-4991-9E77-749AF6D05CB4}" srcOrd="0" destOrd="0" parTransId="{647A8D01-8579-44DC-A5D6-A193165A16E0}" sibTransId="{ADBAD7AC-6745-44DA-8FEB-97B2A0723E54}"/>
    <dgm:cxn modelId="{82E6A757-A146-4257-900E-D0D60785AD6C}" type="presOf" srcId="{8831F888-DC0F-4AC9-93A3-25CE5C769509}" destId="{7402FB9D-B0C7-4D97-91EB-52AC8056A393}" srcOrd="0" destOrd="0" presId="urn:microsoft.com/office/officeart/2005/8/layout/chevron2"/>
    <dgm:cxn modelId="{1F2A51A8-C4A5-4739-8D86-A30C1847815C}" type="presOf" srcId="{E90BB90C-6A6D-4FB9-BDFF-E38B4D2A1E53}" destId="{BCCE2CD2-DBEE-4B8E-89B9-0F9302E162D7}" srcOrd="0" destOrd="0" presId="urn:microsoft.com/office/officeart/2005/8/layout/chevron2"/>
    <dgm:cxn modelId="{2E4FC3BA-0880-4A79-B66A-A2D9F0946DF2}" type="presOf" srcId="{A5D814FA-8015-4991-9E77-749AF6D05CB4}" destId="{57F3674A-B841-421A-B6AD-01F9BB57E101}" srcOrd="0" destOrd="0" presId="urn:microsoft.com/office/officeart/2005/8/layout/chevron2"/>
    <dgm:cxn modelId="{64DE23C1-9A4D-4B2D-AF46-88953EB34D4C}" srcId="{8FD83730-283E-4A36-A9D8-D88B24707AE6}" destId="{BB331AA1-A84F-4A99-974A-153BFCF73469}" srcOrd="0" destOrd="0" parTransId="{B21CB590-7BA2-4DA6-83FD-E79C3B6A151A}" sibTransId="{71641F61-8824-4382-A2A3-23843A2745EE}"/>
    <dgm:cxn modelId="{087E5FE9-865C-4973-8EB7-6E52D1C60860}" srcId="{8831F888-DC0F-4AC9-93A3-25CE5C769509}" destId="{8FD83730-283E-4A36-A9D8-D88B24707AE6}" srcOrd="1" destOrd="0" parTransId="{5690AB25-1D79-4257-8158-B038A88E7FF6}" sibTransId="{71AD16D5-06A8-485E-B16B-CECCE283A4B3}"/>
    <dgm:cxn modelId="{9D0ECBFD-851B-4BDC-8338-1102FCF743A7}" type="presOf" srcId="{8FD83730-283E-4A36-A9D8-D88B24707AE6}" destId="{7C49C76D-B803-455C-B3FC-41BDD75A5428}" srcOrd="0" destOrd="0" presId="urn:microsoft.com/office/officeart/2005/8/layout/chevron2"/>
    <dgm:cxn modelId="{1B8080C6-3260-435C-B249-9F1E4B4B904D}" type="presParOf" srcId="{7402FB9D-B0C7-4D97-91EB-52AC8056A393}" destId="{CA17F449-1085-44E8-9506-3930DDBC51F0}" srcOrd="0" destOrd="0" presId="urn:microsoft.com/office/officeart/2005/8/layout/chevron2"/>
    <dgm:cxn modelId="{0F77226A-3E96-4670-B75C-379574D2C448}" type="presParOf" srcId="{CA17F449-1085-44E8-9506-3930DDBC51F0}" destId="{BCCE2CD2-DBEE-4B8E-89B9-0F9302E162D7}" srcOrd="0" destOrd="0" presId="urn:microsoft.com/office/officeart/2005/8/layout/chevron2"/>
    <dgm:cxn modelId="{ADBEC6BF-792A-409E-8893-D7C61A85B4EA}" type="presParOf" srcId="{CA17F449-1085-44E8-9506-3930DDBC51F0}" destId="{9A101BDE-C961-444F-A120-71E8CFBA87BB}" srcOrd="1" destOrd="0" presId="urn:microsoft.com/office/officeart/2005/8/layout/chevron2"/>
    <dgm:cxn modelId="{FD7F2100-E08D-43BC-BC0E-EB7CAEF365FF}" type="presParOf" srcId="{7402FB9D-B0C7-4D97-91EB-52AC8056A393}" destId="{CE87A3EA-1E2A-4BDC-B0DC-8461474C1107}" srcOrd="1" destOrd="0" presId="urn:microsoft.com/office/officeart/2005/8/layout/chevron2"/>
    <dgm:cxn modelId="{85DE40A3-41EB-40B3-A555-39412343D0DD}" type="presParOf" srcId="{7402FB9D-B0C7-4D97-91EB-52AC8056A393}" destId="{C69A4FE6-09CF-4AC7-888F-EDFC8050CB7A}" srcOrd="2" destOrd="0" presId="urn:microsoft.com/office/officeart/2005/8/layout/chevron2"/>
    <dgm:cxn modelId="{7A9A1D93-FDD8-4D6E-A07B-D8AE291E5127}" type="presParOf" srcId="{C69A4FE6-09CF-4AC7-888F-EDFC8050CB7A}" destId="{7C49C76D-B803-455C-B3FC-41BDD75A5428}" srcOrd="0" destOrd="0" presId="urn:microsoft.com/office/officeart/2005/8/layout/chevron2"/>
    <dgm:cxn modelId="{CE934A78-901C-46A2-BECE-8270075EE869}" type="presParOf" srcId="{C69A4FE6-09CF-4AC7-888F-EDFC8050CB7A}" destId="{1B91F24C-6428-400F-AE0F-450F43BB4399}" srcOrd="1" destOrd="0" presId="urn:microsoft.com/office/officeart/2005/8/layout/chevron2"/>
    <dgm:cxn modelId="{DAA5C818-03FB-4616-A073-CB976AE17A3D}" type="presParOf" srcId="{7402FB9D-B0C7-4D97-91EB-52AC8056A393}" destId="{B825280C-15BD-4CAB-9331-340C70574DF6}" srcOrd="3" destOrd="0" presId="urn:microsoft.com/office/officeart/2005/8/layout/chevron2"/>
    <dgm:cxn modelId="{FF0B9102-C381-43CC-9C9A-B65832EC7744}" type="presParOf" srcId="{7402FB9D-B0C7-4D97-91EB-52AC8056A393}" destId="{4B204614-EB40-43CD-9320-E4B752A9ED1E}" srcOrd="4" destOrd="0" presId="urn:microsoft.com/office/officeart/2005/8/layout/chevron2"/>
    <dgm:cxn modelId="{E489AF98-AFC8-4A13-B65C-9B772281F55C}" type="presParOf" srcId="{4B204614-EB40-43CD-9320-E4B752A9ED1E}" destId="{1CC553FA-5D2A-4FD6-B5FF-C08CA80B33E8}" srcOrd="0" destOrd="0" presId="urn:microsoft.com/office/officeart/2005/8/layout/chevron2"/>
    <dgm:cxn modelId="{982C3CCE-66A2-497D-894C-A1426B69AF6A}" type="presParOf" srcId="{4B204614-EB40-43CD-9320-E4B752A9ED1E}" destId="{57F3674A-B841-421A-B6AD-01F9BB57E1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BC3A2-B9F5-4E55-AC55-378202180BF7}">
      <dsp:nvSpPr>
        <dsp:cNvPr id="0" name=""/>
        <dsp:cNvSpPr/>
      </dsp:nvSpPr>
      <dsp:spPr>
        <a:xfrm>
          <a:off x="0" y="10794"/>
          <a:ext cx="10438928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b="1" i="0" kern="1200" dirty="0"/>
            <a:t>Proceset e menaxhimit</a:t>
          </a:r>
          <a:endParaRPr lang="en-US" sz="2000" b="1" kern="1200" dirty="0"/>
        </a:p>
      </dsp:txBody>
      <dsp:txXfrm>
        <a:off x="24674" y="35468"/>
        <a:ext cx="10389580" cy="456092"/>
      </dsp:txXfrm>
    </dsp:sp>
    <dsp:sp modelId="{15FD9149-E9F0-43A3-B0E9-5FFC52AD7377}">
      <dsp:nvSpPr>
        <dsp:cNvPr id="0" name=""/>
        <dsp:cNvSpPr/>
      </dsp:nvSpPr>
      <dsp:spPr>
        <a:xfrm>
          <a:off x="0" y="593773"/>
          <a:ext cx="10438928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436" tIns="20320" rIns="113792" bIns="20320" numCol="1" spcCol="1270" anchor="t" anchorCtr="0">
          <a:noAutofit/>
        </a:bodyPr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Gjithpërfshirja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: </a:t>
          </a:r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Planifikimi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- </a:t>
          </a:r>
          <a:r>
            <a:rPr lang="sq-A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Regjistrimi i fëmijëve</a:t>
          </a:r>
          <a:endParaRPr lang="en-US" sz="1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q-AL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Organizmat e Institucionit Arsimor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Financimi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0" y="593773"/>
        <a:ext cx="10438928" cy="768487"/>
      </dsp:txXfrm>
    </dsp:sp>
    <dsp:sp modelId="{E18B77D3-7905-4FB4-B27B-E248C63B238A}">
      <dsp:nvSpPr>
        <dsp:cNvPr id="0" name=""/>
        <dsp:cNvSpPr/>
      </dsp:nvSpPr>
      <dsp:spPr>
        <a:xfrm>
          <a:off x="0" y="1485821"/>
          <a:ext cx="10438928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b="1" i="0" kern="1200" dirty="0"/>
            <a:t>Proceset kryesore</a:t>
          </a:r>
          <a:endParaRPr lang="en-US" sz="2000" b="1" kern="1200" dirty="0"/>
        </a:p>
      </dsp:txBody>
      <dsp:txXfrm>
        <a:off x="24674" y="1510495"/>
        <a:ext cx="10389580" cy="456092"/>
      </dsp:txXfrm>
    </dsp:sp>
    <dsp:sp modelId="{75DBD7FB-D1DB-46AB-9B19-C954F6392A1F}">
      <dsp:nvSpPr>
        <dsp:cNvPr id="0" name=""/>
        <dsp:cNvSpPr/>
      </dsp:nvSpPr>
      <dsp:spPr>
        <a:xfrm>
          <a:off x="0" y="2040501"/>
          <a:ext cx="10438928" cy="234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43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 err="1"/>
            <a:t>Përfshirja</a:t>
          </a:r>
          <a:r>
            <a:rPr lang="en-US" sz="1600" b="0" kern="1200" dirty="0"/>
            <a:t> </a:t>
          </a:r>
          <a:r>
            <a:rPr lang="sq-AL" sz="1600" b="0" kern="1200" dirty="0"/>
            <a:t>sociale</a:t>
          </a:r>
          <a:r>
            <a:rPr lang="en-US" sz="1600" b="0" kern="1200" dirty="0"/>
            <a:t>:</a:t>
          </a:r>
          <a:r>
            <a:rPr lang="sq-AL" sz="1600" b="0" kern="1200" dirty="0"/>
            <a:t> 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</a:t>
          </a:r>
          <a:r>
            <a:rPr lang="sq-A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brojtj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</a:t>
          </a:r>
          <a:r>
            <a:rPr lang="sq-A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</a:t>
          </a:r>
          <a:r>
            <a:rPr lang="sq-A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fëmijës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Fëmijët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me </a:t>
          </a:r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aftësi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6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ndryshe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q-AL" sz="1600" b="0" i="0" kern="1200" dirty="0"/>
            <a:t>Menaxhimi i godinave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q-AL" sz="1600" b="0" i="0" kern="1200" dirty="0"/>
            <a:t>Burimet njerëzore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q-AL" sz="1600" b="0" i="0" kern="1200" dirty="0"/>
            <a:t>Materialet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dhe</a:t>
          </a:r>
          <a:r>
            <a:rPr lang="en-US" sz="1600" b="0" i="0" kern="1200" dirty="0"/>
            <a:t> </a:t>
          </a:r>
          <a:r>
            <a:rPr lang="en-US" sz="1600" kern="1200" dirty="0" err="1"/>
            <a:t>shërbime</a:t>
          </a:r>
          <a:r>
            <a:rPr lang="en-US" sz="1600" kern="1200" dirty="0"/>
            <a:t> </a:t>
          </a:r>
          <a:r>
            <a:rPr lang="en-US" sz="1600" kern="1200" dirty="0" err="1"/>
            <a:t>mbështetëse</a:t>
          </a:r>
          <a:endParaRPr lang="en-US" sz="1600" kern="1200" dirty="0"/>
        </a:p>
      </dsp:txBody>
      <dsp:txXfrm>
        <a:off x="0" y="2040501"/>
        <a:ext cx="10438928" cy="2347379"/>
      </dsp:txXfrm>
    </dsp:sp>
    <dsp:sp modelId="{41CA6DE7-9B84-4CBF-BB65-42AC45119966}">
      <dsp:nvSpPr>
        <dsp:cNvPr id="0" name=""/>
        <dsp:cNvSpPr/>
      </dsp:nvSpPr>
      <dsp:spPr>
        <a:xfrm>
          <a:off x="0" y="2923382"/>
          <a:ext cx="10438928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Proceset</a:t>
          </a:r>
          <a:r>
            <a:rPr lang="en-US" sz="2000" b="1" kern="1200" dirty="0"/>
            <a:t> </a:t>
          </a:r>
          <a:r>
            <a:rPr lang="en-US" sz="2000" b="1" kern="1200" dirty="0" err="1"/>
            <a:t>mbështetëse</a:t>
          </a:r>
          <a:endParaRPr lang="en-US" sz="2000" b="1" kern="1200" dirty="0"/>
        </a:p>
      </dsp:txBody>
      <dsp:txXfrm>
        <a:off x="24674" y="2948056"/>
        <a:ext cx="10389580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E2CD2-DBEE-4B8E-89B9-0F9302E162D7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</a:t>
          </a:r>
        </a:p>
      </dsp:txBody>
      <dsp:txXfrm rot="-5400000">
        <a:off x="1" y="679096"/>
        <a:ext cx="1352020" cy="579438"/>
      </dsp:txXfrm>
    </dsp:sp>
    <dsp:sp modelId="{9A101BDE-C961-444F-A120-71E8CFBA87BB}">
      <dsp:nvSpPr>
        <dsp:cNvPr id="0" name=""/>
        <dsp:cNvSpPr/>
      </dsp:nvSpPr>
      <dsp:spPr>
        <a:xfrm rot="5400000">
          <a:off x="4772210" y="-3417103"/>
          <a:ext cx="1255447" cy="8095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Përfshirja Sociale </a:t>
          </a:r>
        </a:p>
      </dsp:txBody>
      <dsp:txXfrm rot="-5400000">
        <a:off x="1352020" y="64373"/>
        <a:ext cx="8034541" cy="1132875"/>
      </dsp:txXfrm>
    </dsp:sp>
    <dsp:sp modelId="{7C49C76D-B803-455C-B3FC-41BDD75A5428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3">
            <a:hueOff val="-612806"/>
            <a:satOff val="-9796"/>
            <a:lumOff val="784"/>
            <a:alphaOff val="0"/>
          </a:schemeClr>
        </a:solidFill>
        <a:ln w="25400" cap="flat" cmpd="sng" algn="ctr">
          <a:solidFill>
            <a:schemeClr val="accent3">
              <a:hueOff val="-612806"/>
              <a:satOff val="-9796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2</a:t>
          </a:r>
        </a:p>
      </dsp:txBody>
      <dsp:txXfrm rot="-5400000">
        <a:off x="1" y="2419614"/>
        <a:ext cx="1352020" cy="579438"/>
      </dsp:txXfrm>
    </dsp:sp>
    <dsp:sp modelId="{1B91F24C-6428-400F-AE0F-450F43BB4399}">
      <dsp:nvSpPr>
        <dsp:cNvPr id="0" name=""/>
        <dsp:cNvSpPr/>
      </dsp:nvSpPr>
      <dsp:spPr>
        <a:xfrm rot="5400000">
          <a:off x="4772210" y="-1676585"/>
          <a:ext cx="1255447" cy="8095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12806"/>
              <a:satOff val="-9796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Mbrojtja</a:t>
          </a:r>
          <a:r>
            <a:rPr lang="en-US" sz="2400" kern="1200" dirty="0"/>
            <a:t> e </a:t>
          </a:r>
          <a:r>
            <a:rPr lang="en-US" sz="2400" kern="1200" dirty="0" err="1"/>
            <a:t>Fëmijëve</a:t>
          </a:r>
          <a:r>
            <a:rPr lang="en-US" sz="2400" kern="1200" dirty="0"/>
            <a:t> </a:t>
          </a:r>
        </a:p>
      </dsp:txBody>
      <dsp:txXfrm rot="-5400000">
        <a:off x="1352020" y="1804891"/>
        <a:ext cx="8034541" cy="1132875"/>
      </dsp:txXfrm>
    </dsp:sp>
    <dsp:sp modelId="{1CC553FA-5D2A-4FD6-B5FF-C08CA80B33E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3">
            <a:hueOff val="-1225612"/>
            <a:satOff val="-19593"/>
            <a:lumOff val="1569"/>
            <a:alphaOff val="0"/>
          </a:schemeClr>
        </a:solidFill>
        <a:ln w="25400" cap="flat" cmpd="sng" algn="ctr">
          <a:solidFill>
            <a:schemeClr val="accent3">
              <a:hueOff val="-1225612"/>
              <a:satOff val="-19593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3</a:t>
          </a:r>
        </a:p>
      </dsp:txBody>
      <dsp:txXfrm rot="-5400000">
        <a:off x="1" y="4160131"/>
        <a:ext cx="1352020" cy="579438"/>
      </dsp:txXfrm>
    </dsp:sp>
    <dsp:sp modelId="{57F3674A-B841-421A-B6AD-01F9BB57E101}">
      <dsp:nvSpPr>
        <dsp:cNvPr id="0" name=""/>
        <dsp:cNvSpPr/>
      </dsp:nvSpPr>
      <dsp:spPr>
        <a:xfrm rot="5400000">
          <a:off x="4772210" y="63932"/>
          <a:ext cx="1255447" cy="8095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25612"/>
              <a:satOff val="-19593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Fëmijët</a:t>
          </a:r>
          <a:r>
            <a:rPr lang="en-US" sz="2400" kern="1200" dirty="0"/>
            <a:t> me </a:t>
          </a:r>
          <a:r>
            <a:rPr lang="en-US" sz="2400" kern="1200" dirty="0" err="1"/>
            <a:t>Aftësi</a:t>
          </a:r>
          <a:r>
            <a:rPr lang="en-US" sz="2400" kern="1200" dirty="0"/>
            <a:t> </a:t>
          </a:r>
          <a:r>
            <a:rPr lang="en-US" sz="2400" kern="1200" dirty="0" err="1"/>
            <a:t>të</a:t>
          </a:r>
          <a:r>
            <a:rPr lang="en-US" sz="2400" kern="1200" dirty="0"/>
            <a:t> </a:t>
          </a:r>
          <a:r>
            <a:rPr lang="en-US" sz="2400" kern="1200" dirty="0" err="1"/>
            <a:t>Kufizuar</a:t>
          </a:r>
          <a:endParaRPr lang="en-US" sz="2400" kern="1200" dirty="0"/>
        </a:p>
      </dsp:txBody>
      <dsp:txXfrm rot="-5400000">
        <a:off x="1352020" y="3545408"/>
        <a:ext cx="8034541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02050-66F5-46C7-87F1-3BE2B99482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5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02050-66F5-46C7-87F1-3BE2B99482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7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02050-66F5-46C7-87F1-3BE2B99482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5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02050-66F5-46C7-87F1-3BE2B99482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3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02050-66F5-46C7-87F1-3BE2B99482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47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02050-66F5-46C7-87F1-3BE2B99482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7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23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22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e5cfd4c0bf_1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e5cfd4c0bf_1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91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6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02050-66F5-46C7-87F1-3BE2B99482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8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02050-66F5-46C7-87F1-3BE2B99482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30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02050-66F5-46C7-87F1-3BE2B99482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6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4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4"/>
          <p:cNvSpPr/>
          <p:nvPr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6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7"/>
          <p:cNvSpPr txBox="1"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1"/>
          </p:nvPr>
        </p:nvSpPr>
        <p:spPr>
          <a:xfrm>
            <a:off x="5458984" y="812800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2"/>
          </p:nvPr>
        </p:nvSpPr>
        <p:spPr>
          <a:xfrm>
            <a:off x="1092200" y="3043050"/>
            <a:ext cx="3068832" cy="263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37"/>
          <p:cNvSpPr/>
          <p:nvPr/>
        </p:nvSpPr>
        <p:spPr>
          <a:xfrm>
            <a:off x="0" y="139700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7"/>
          <p:cNvSpPr/>
          <p:nvPr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9" name="Google Shape;129;p37"/>
          <p:cNvCxnSpPr/>
          <p:nvPr/>
        </p:nvCxnSpPr>
        <p:spPr>
          <a:xfrm rot="10800000">
            <a:off x="1092200" y="6446838"/>
            <a:ext cx="1643438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37"/>
          <p:cNvCxnSpPr/>
          <p:nvPr/>
        </p:nvCxnSpPr>
        <p:spPr>
          <a:xfrm rot="10800000">
            <a:off x="8420100" y="6429376"/>
            <a:ext cx="100046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37"/>
          <p:cNvCxnSpPr/>
          <p:nvPr/>
        </p:nvCxnSpPr>
        <p:spPr>
          <a:xfrm rot="10800000">
            <a:off x="10765675" y="6446838"/>
            <a:ext cx="407258" cy="635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ntent with Caption">
  <p:cSld name="2_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>
            <a:spLocks noGrp="1"/>
          </p:cNvSpPr>
          <p:nvPr>
            <p:ph type="pic" idx="2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38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8"/>
          <p:cNvSpPr txBox="1">
            <a:spLocks noGrp="1"/>
          </p:cNvSpPr>
          <p:nvPr>
            <p:ph type="body" idx="1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8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38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Content with Caption">
  <p:cSld name="6_Content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9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9"/>
          <p:cNvSpPr txBox="1"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9"/>
          <p:cNvSpPr txBox="1">
            <a:spLocks noGrp="1"/>
          </p:cNvSpPr>
          <p:nvPr>
            <p:ph type="body" idx="1"/>
          </p:nvPr>
        </p:nvSpPr>
        <p:spPr>
          <a:xfrm>
            <a:off x="5100833" y="1611313"/>
            <a:ext cx="6072099" cy="375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4" name="Google Shape;144;p39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39"/>
          <p:cNvSpPr>
            <a:spLocks noGrp="1"/>
          </p:cNvSpPr>
          <p:nvPr>
            <p:ph type="pic" idx="2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Content with Caption">
  <p:cSld name="7_Content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541486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0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0"/>
          <p:cNvSpPr txBox="1"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1" i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40"/>
          <p:cNvSpPr/>
          <p:nvPr/>
        </p:nvSpPr>
        <p:spPr>
          <a:xfrm>
            <a:off x="5577840" y="0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ontent with Caption">
  <p:cSld name="3_Content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1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1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1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body" idx="1"/>
          </p:nvPr>
        </p:nvSpPr>
        <p:spPr>
          <a:xfrm>
            <a:off x="6473373" y="943430"/>
            <a:ext cx="4699452" cy="397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41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ontent with Caption">
  <p:cSld name="4_Content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2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2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2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body" idx="1"/>
          </p:nvPr>
        </p:nvSpPr>
        <p:spPr>
          <a:xfrm>
            <a:off x="6518529" y="943430"/>
            <a:ext cx="4654296" cy="397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42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body" idx="1"/>
          </p:nvPr>
        </p:nvSpPr>
        <p:spPr>
          <a:xfrm rot="5400000">
            <a:off x="4365302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"/>
          <p:cNvSpPr txBox="1">
            <a:spLocks noGrp="1"/>
          </p:cNvSpPr>
          <p:nvPr>
            <p:ph type="title"/>
          </p:nvPr>
        </p:nvSpPr>
        <p:spPr>
          <a:xfrm rot="5400000">
            <a:off x="7683554" y="2387546"/>
            <a:ext cx="4530725" cy="244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body" idx="1"/>
          </p:nvPr>
        </p:nvSpPr>
        <p:spPr>
          <a:xfrm rot="5400000">
            <a:off x="2566989" y="-128588"/>
            <a:ext cx="4530723" cy="7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44"/>
          <p:cNvSpPr/>
          <p:nvPr/>
        </p:nvSpPr>
        <p:spPr>
          <a:xfrm rot="-5400000">
            <a:off x="8871481" y="-14658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t with Caption">
  <p:cSld name="1_Content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6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/>
          <p:nvPr/>
        </p:nvSpPr>
        <p:spPr>
          <a:xfrm>
            <a:off x="0" y="2003424"/>
            <a:ext cx="1036320" cy="1857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6"/>
          <p:cNvSpPr/>
          <p:nvPr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6"/>
          <p:cNvSpPr/>
          <p:nvPr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rgbClr val="273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/>
          <p:nvPr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rgbClr val="CFD3E6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/>
          <p:nvPr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0"/>
          <p:cNvSpPr/>
          <p:nvPr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30"/>
          <p:cNvSpPr>
            <a:spLocks noGrp="1"/>
          </p:cNvSpPr>
          <p:nvPr>
            <p:ph type="pic" idx="2"/>
          </p:nvPr>
        </p:nvSpPr>
        <p:spPr>
          <a:xfrm>
            <a:off x="0" y="0"/>
            <a:ext cx="631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0"/>
          <p:cNvSpPr txBox="1"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" name="Google Shape;72;p30"/>
          <p:cNvSpPr/>
          <p:nvPr/>
        </p:nvSpPr>
        <p:spPr>
          <a:xfrm>
            <a:off x="6311900" y="0"/>
            <a:ext cx="1539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2"/>
          <p:cNvSpPr/>
          <p:nvPr/>
        </p:nvSpPr>
        <p:spPr>
          <a:xfrm>
            <a:off x="1735138" y="3568700"/>
            <a:ext cx="8721725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32"/>
          <p:cNvSpPr/>
          <p:nvPr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body" idx="2"/>
          </p:nvPr>
        </p:nvSpPr>
        <p:spPr>
          <a:xfrm>
            <a:off x="1186731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4"/>
          </p:nvPr>
        </p:nvSpPr>
        <p:spPr>
          <a:xfrm>
            <a:off x="6605395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23"/>
          <p:cNvSpPr/>
          <p:nvPr/>
        </p:nvSpPr>
        <p:spPr>
          <a:xfrm>
            <a:off x="0" y="1011981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>
            <a:spLocks noGrp="1"/>
          </p:cNvSpPr>
          <p:nvPr>
            <p:ph type="title"/>
          </p:nvPr>
        </p:nvSpPr>
        <p:spPr>
          <a:xfrm>
            <a:off x="477079" y="4576912"/>
            <a:ext cx="11151704" cy="154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4400" dirty="0"/>
              <a:t>Prezantimi i Planit Tip të Arsimit Parauniversitar</a:t>
            </a:r>
            <a:br>
              <a:rPr lang="it-IT" sz="4400" dirty="0"/>
            </a:br>
            <a:r>
              <a:rPr lang="en-US" sz="1800" dirty="0"/>
              <a:t>Forum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Arsimit</a:t>
            </a:r>
            <a:r>
              <a:rPr lang="en-US" sz="1800" dirty="0"/>
              <a:t> </a:t>
            </a:r>
            <a:endParaRPr lang="en-US" sz="4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5" name="Google Shape;195;p1" descr="A group of people working on laptop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177" y="-222249"/>
            <a:ext cx="10198214" cy="4799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5F86D-34AD-49CC-8151-D9B7EAED4BD2}"/>
              </a:ext>
            </a:extLst>
          </p:cNvPr>
          <p:cNvPicPr/>
          <p:nvPr/>
        </p:nvPicPr>
        <p:blipFill rotWithShape="1">
          <a:blip r:embed="rId4"/>
          <a:srcRect l="12509" t="19041" b="13415"/>
          <a:stretch/>
        </p:blipFill>
        <p:spPr bwMode="auto">
          <a:xfrm>
            <a:off x="8144593" y="49696"/>
            <a:ext cx="3953510" cy="69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hoqata për Autonominë Vendore">
            <a:extLst>
              <a:ext uri="{FF2B5EF4-FFF2-40B4-BE49-F238E27FC236}">
                <a16:creationId xmlns:a16="http://schemas.microsoft.com/office/drawing/2014/main" id="{9C04ED59-8ECE-4D29-B3EC-05787BA0832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7" y="49696"/>
            <a:ext cx="181927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/>
              <a:t>Sfidat</a:t>
            </a:r>
            <a:r>
              <a:rPr dirty="0"/>
              <a:t> </a:t>
            </a:r>
            <a:r>
              <a:rPr dirty="0" err="1"/>
              <a:t>dhe</a:t>
            </a:r>
            <a:r>
              <a:rPr dirty="0"/>
              <a:t> </a:t>
            </a:r>
            <a:r>
              <a:rPr lang="en-US" dirty="0" err="1"/>
              <a:t>m</a:t>
            </a:r>
            <a:r>
              <a:rPr dirty="0" err="1"/>
              <a:t>undësitë</a:t>
            </a:r>
            <a:r>
              <a:rPr dirty="0"/>
              <a:t> </a:t>
            </a:r>
            <a:r>
              <a:rPr dirty="0" err="1"/>
              <a:t>për</a:t>
            </a:r>
            <a:r>
              <a:rPr dirty="0"/>
              <a:t> </a:t>
            </a:r>
            <a:r>
              <a:rPr lang="en-US" dirty="0" err="1"/>
              <a:t>p</a:t>
            </a:r>
            <a:r>
              <a:rPr dirty="0" err="1"/>
              <a:t>ërmirësim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0" y="2108201"/>
            <a:ext cx="10330068" cy="3760891"/>
          </a:xfrm>
        </p:spPr>
        <p:txBody>
          <a:bodyPr/>
          <a:lstStyle/>
          <a:p>
            <a:pPr marL="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rishikimit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Planifikimi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periudhave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rishikimit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siguruar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mbetet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përshtatshëm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efektshëm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gjatë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kohës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Përshtatja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masave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aktiviteteve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Bazuar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rezultatet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vlerësimit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përshtatja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përmirësuar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implementimin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adresuar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vështirësi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gjatë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DBB8-8CFB-0E95-83AD-3F9A77F2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3500" dirty="0"/>
              <a:t>Aspektet </a:t>
            </a:r>
            <a:r>
              <a:rPr lang="en-US" sz="3500" dirty="0"/>
              <a:t>t</a:t>
            </a:r>
            <a:r>
              <a:rPr lang="sq-AL" sz="3500" dirty="0"/>
              <a:t>e shërbimit që adreson plani</a:t>
            </a:r>
            <a:r>
              <a:rPr lang="en-US" sz="3500" dirty="0"/>
              <a:t> </a:t>
            </a:r>
            <a:r>
              <a:rPr lang="en-US" sz="3500" dirty="0" err="1"/>
              <a:t>i</a:t>
            </a:r>
            <a:r>
              <a:rPr lang="en-US" sz="3500" dirty="0"/>
              <a:t> </a:t>
            </a:r>
            <a:r>
              <a:rPr lang="en-US" sz="3500" dirty="0" err="1"/>
              <a:t>arsimit</a:t>
            </a:r>
            <a:endParaRPr lang="en-US" sz="35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A2088D-A901-68EF-29CD-13F34ECF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700431"/>
              </p:ext>
            </p:extLst>
          </p:nvPr>
        </p:nvGraphicFramePr>
        <p:xfrm>
          <a:off x="802039" y="2071811"/>
          <a:ext cx="10438928" cy="465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62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028222-48B4-4B83-B31F-C4866620369B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D3D02B-CE9C-4E0C-9FEE-E8C144D5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PROCESET E MENAXHIMIT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16F53-F568-41B9-AEF7-A776950BB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u="sng" dirty="0"/>
              <a:t>Proceset e menaxhimit </a:t>
            </a:r>
            <a:r>
              <a:rPr lang="de-DE" dirty="0"/>
              <a:t>në Arsimin Parashkollor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4948" y="1712012"/>
            <a:ext cx="10269772" cy="1524900"/>
            <a:chOff x="350548" y="1643036"/>
            <a:chExt cx="10779568" cy="1326306"/>
          </a:xfrm>
        </p:grpSpPr>
        <p:grpSp>
          <p:nvGrpSpPr>
            <p:cNvPr id="7" name="Group 6"/>
            <p:cNvGrpSpPr/>
            <p:nvPr/>
          </p:nvGrpSpPr>
          <p:grpSpPr>
            <a:xfrm>
              <a:off x="818256" y="1643036"/>
              <a:ext cx="10311860" cy="1326306"/>
              <a:chOff x="2035770" y="2990055"/>
              <a:chExt cx="8120458" cy="877887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035770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Identifikimi i fëmijëve në moshën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e kopshtit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011017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</a:rPr>
                  <a:t>     </a:t>
                </a:r>
                <a:r>
                  <a:rPr lang="sq-AL" b="1" dirty="0">
                    <a:solidFill>
                      <a:schemeClr val="tx1"/>
                    </a:solidFill>
                  </a:rPr>
                  <a:t>Regjistrimi i fëmijëve në kopsht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986264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</a:rPr>
                  <a:t>   </a:t>
                </a:r>
                <a:r>
                  <a:rPr lang="sq-AL" b="1" dirty="0">
                    <a:solidFill>
                      <a:schemeClr val="tx1"/>
                    </a:solidFill>
                  </a:rPr>
                  <a:t>Identifikimi i fëmijëve në situatë rruge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961510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Frekuentimi i kopshtit nga fëmijët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(në situatë rruge)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Flowchart: Sequential Access Storage 20"/>
            <p:cNvSpPr/>
            <p:nvPr/>
          </p:nvSpPr>
          <p:spPr>
            <a:xfrm>
              <a:off x="350548" y="1902322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b="1" dirty="0">
                  <a:solidFill>
                    <a:schemeClr val="tx1"/>
                  </a:solidFill>
                </a:rPr>
                <a:t>1</a:t>
              </a:r>
              <a:endParaRPr lang="en-US" sz="135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3026" y="3429000"/>
            <a:ext cx="10408919" cy="1335717"/>
            <a:chOff x="350547" y="3404801"/>
            <a:chExt cx="10632365" cy="1243400"/>
          </a:xfrm>
        </p:grpSpPr>
        <p:grpSp>
          <p:nvGrpSpPr>
            <p:cNvPr id="15" name="Group 14"/>
            <p:cNvGrpSpPr/>
            <p:nvPr/>
          </p:nvGrpSpPr>
          <p:grpSpPr>
            <a:xfrm>
              <a:off x="838200" y="3404801"/>
              <a:ext cx="10144712" cy="1243400"/>
              <a:chOff x="2033984" y="3075780"/>
              <a:chExt cx="8124030" cy="706437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033984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Vlerësimi i të ardhurave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623468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Planifikimi i buxhetit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212953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Miratimi i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buxhetit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802437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Zbatimi i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buxhetit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391921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Monitorimi i Buxhetit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Flowchart: Sequential Access Storage 25"/>
            <p:cNvSpPr/>
            <p:nvPr/>
          </p:nvSpPr>
          <p:spPr>
            <a:xfrm>
              <a:off x="350547" y="3678838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b="1" dirty="0">
                  <a:solidFill>
                    <a:schemeClr val="tx1"/>
                  </a:solidFill>
                </a:rPr>
                <a:t>2</a:t>
              </a:r>
              <a:endParaRPr lang="en-US" sz="135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4984" y="4868676"/>
            <a:ext cx="10269771" cy="1212914"/>
            <a:chOff x="350546" y="5151848"/>
            <a:chExt cx="10520654" cy="1160462"/>
          </a:xfrm>
        </p:grpSpPr>
        <p:grpSp>
          <p:nvGrpSpPr>
            <p:cNvPr id="22" name="Group 21"/>
            <p:cNvGrpSpPr/>
            <p:nvPr/>
          </p:nvGrpSpPr>
          <p:grpSpPr>
            <a:xfrm>
              <a:off x="843656" y="5151848"/>
              <a:ext cx="10027544" cy="1160462"/>
              <a:chOff x="839595" y="4854549"/>
              <a:chExt cx="8123237" cy="1160462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839595" y="4854549"/>
                <a:ext cx="2901156" cy="1160462"/>
              </a:xfrm>
              <a:custGeom>
                <a:avLst/>
                <a:gdLst>
                  <a:gd name="connsiteX0" fmla="*/ 0 w 2901156"/>
                  <a:gd name="connsiteY0" fmla="*/ 0 h 1160462"/>
                  <a:gd name="connsiteX1" fmla="*/ 2320925 w 2901156"/>
                  <a:gd name="connsiteY1" fmla="*/ 0 h 1160462"/>
                  <a:gd name="connsiteX2" fmla="*/ 2901156 w 2901156"/>
                  <a:gd name="connsiteY2" fmla="*/ 580231 h 1160462"/>
                  <a:gd name="connsiteX3" fmla="*/ 2320925 w 2901156"/>
                  <a:gd name="connsiteY3" fmla="*/ 1160462 h 1160462"/>
                  <a:gd name="connsiteX4" fmla="*/ 0 w 2901156"/>
                  <a:gd name="connsiteY4" fmla="*/ 1160462 h 1160462"/>
                  <a:gd name="connsiteX5" fmla="*/ 580231 w 2901156"/>
                  <a:gd name="connsiteY5" fmla="*/ 580231 h 1160462"/>
                  <a:gd name="connsiteX6" fmla="*/ 0 w 2901156"/>
                  <a:gd name="connsiteY6" fmla="*/ 0 h 116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9180" tIns="18002" rIns="453176" bIns="18002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Institucionalizimi i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bordit të prindërve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450635" y="4854549"/>
                <a:ext cx="2901156" cy="1160462"/>
              </a:xfrm>
              <a:custGeom>
                <a:avLst/>
                <a:gdLst>
                  <a:gd name="connsiteX0" fmla="*/ 0 w 2901156"/>
                  <a:gd name="connsiteY0" fmla="*/ 0 h 1160462"/>
                  <a:gd name="connsiteX1" fmla="*/ 2320925 w 2901156"/>
                  <a:gd name="connsiteY1" fmla="*/ 0 h 1160462"/>
                  <a:gd name="connsiteX2" fmla="*/ 2901156 w 2901156"/>
                  <a:gd name="connsiteY2" fmla="*/ 580231 h 1160462"/>
                  <a:gd name="connsiteX3" fmla="*/ 2320925 w 2901156"/>
                  <a:gd name="connsiteY3" fmla="*/ 1160462 h 1160462"/>
                  <a:gd name="connsiteX4" fmla="*/ 0 w 2901156"/>
                  <a:gd name="connsiteY4" fmla="*/ 1160462 h 1160462"/>
                  <a:gd name="connsiteX5" fmla="*/ 580231 w 2901156"/>
                  <a:gd name="connsiteY5" fmla="*/ 580231 h 1160462"/>
                  <a:gd name="connsiteX6" fmla="*/ 0 w 2901156"/>
                  <a:gd name="connsiteY6" fmla="*/ 0 h 116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9180" tIns="18002" rIns="453176" bIns="18002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Rekrutimi i prindërve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për bordin e prindërve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061676" y="4854549"/>
                <a:ext cx="2901156" cy="1160462"/>
              </a:xfrm>
              <a:custGeom>
                <a:avLst/>
                <a:gdLst>
                  <a:gd name="connsiteX0" fmla="*/ 0 w 2901156"/>
                  <a:gd name="connsiteY0" fmla="*/ 0 h 1160462"/>
                  <a:gd name="connsiteX1" fmla="*/ 2320925 w 2901156"/>
                  <a:gd name="connsiteY1" fmla="*/ 0 h 1160462"/>
                  <a:gd name="connsiteX2" fmla="*/ 2901156 w 2901156"/>
                  <a:gd name="connsiteY2" fmla="*/ 580231 h 1160462"/>
                  <a:gd name="connsiteX3" fmla="*/ 2320925 w 2901156"/>
                  <a:gd name="connsiteY3" fmla="*/ 1160462 h 1160462"/>
                  <a:gd name="connsiteX4" fmla="*/ 0 w 2901156"/>
                  <a:gd name="connsiteY4" fmla="*/ 1160462 h 1160462"/>
                  <a:gd name="connsiteX5" fmla="*/ 580231 w 2901156"/>
                  <a:gd name="connsiteY5" fmla="*/ 580231 h 1160462"/>
                  <a:gd name="connsiteX6" fmla="*/ 0 w 2901156"/>
                  <a:gd name="connsiteY6" fmla="*/ 0 h 116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9180" tIns="18002" rIns="453176" bIns="18002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Pjesëmarrja e bordit të prindërve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Flowchart: Sequential Access Storage 26"/>
            <p:cNvSpPr/>
            <p:nvPr/>
          </p:nvSpPr>
          <p:spPr>
            <a:xfrm>
              <a:off x="350546" y="5357697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b="1" dirty="0">
                  <a:solidFill>
                    <a:schemeClr val="tx1"/>
                  </a:solidFill>
                </a:rPr>
                <a:t>3</a:t>
              </a:r>
              <a:endParaRPr lang="en-US" sz="135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2F48411-2969-449F-B5CC-BF1BF0A4A3F4}"/>
              </a:ext>
            </a:extLst>
          </p:cNvPr>
          <p:cNvPicPr/>
          <p:nvPr/>
        </p:nvPicPr>
        <p:blipFill rotWithShape="1">
          <a:blip r:embed="rId3"/>
          <a:srcRect l="12509" t="19041" b="13415"/>
          <a:stretch/>
        </p:blipFill>
        <p:spPr bwMode="auto">
          <a:xfrm>
            <a:off x="6714490" y="6162676"/>
            <a:ext cx="3953510" cy="69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Shoqata për Autonominë Vendore">
            <a:extLst>
              <a:ext uri="{FF2B5EF4-FFF2-40B4-BE49-F238E27FC236}">
                <a16:creationId xmlns:a16="http://schemas.microsoft.com/office/drawing/2014/main" id="{78EA7205-7504-4AB9-9F1B-9E1ABCFCB4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76976"/>
            <a:ext cx="1819275" cy="58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29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25" y="570998"/>
            <a:ext cx="10482470" cy="1143000"/>
          </a:xfrm>
        </p:spPr>
        <p:txBody>
          <a:bodyPr>
            <a:normAutofit fontScale="90000"/>
          </a:bodyPr>
          <a:lstStyle/>
          <a:p>
            <a:r>
              <a:rPr lang="en-US" u="sng" dirty="0" err="1"/>
              <a:t>Arsimi</a:t>
            </a:r>
            <a:r>
              <a:rPr lang="en-US" u="sng" dirty="0"/>
              <a:t> </a:t>
            </a:r>
            <a:r>
              <a:rPr lang="en-US" u="sng" dirty="0" err="1"/>
              <a:t>parashkollor</a:t>
            </a:r>
            <a:r>
              <a:rPr lang="en-US" u="sng" dirty="0"/>
              <a:t> (</a:t>
            </a:r>
            <a:r>
              <a:rPr lang="en-US" u="sng" dirty="0" err="1"/>
              <a:t>planifikimi</a:t>
            </a:r>
            <a:r>
              <a:rPr lang="en-US" u="sng" dirty="0"/>
              <a:t> </a:t>
            </a:r>
            <a:r>
              <a:rPr lang="en-US" u="sng" dirty="0" err="1"/>
              <a:t>dhe</a:t>
            </a:r>
            <a:r>
              <a:rPr lang="en-US" u="sng" dirty="0"/>
              <a:t> </a:t>
            </a:r>
            <a:r>
              <a:rPr lang="en-US" u="sng" dirty="0" err="1"/>
              <a:t>regjistrimi</a:t>
            </a:r>
            <a:r>
              <a:rPr lang="en-US" u="sng" dirty="0"/>
              <a:t>) </a:t>
            </a:r>
            <a:r>
              <a:rPr lang="en-US" u="sng" dirty="0" err="1"/>
              <a:t>Baza</a:t>
            </a:r>
            <a:r>
              <a:rPr lang="en-US" u="sng" dirty="0"/>
              <a:t> </a:t>
            </a:r>
            <a:r>
              <a:rPr lang="en-US" u="sng" dirty="0" err="1"/>
              <a:t>ligjore</a:t>
            </a:r>
            <a:endParaRPr lang="en-US" u="sng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1C7E65-B2C5-4A20-8ACE-5D47B1C1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0" y="1713998"/>
            <a:ext cx="11131826" cy="4925341"/>
          </a:xfrm>
        </p:spPr>
        <p:txBody>
          <a:bodyPr>
            <a:noAutofit/>
          </a:bodyPr>
          <a:lstStyle/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139/2015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Vetëqeverisjen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Vendore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69/2012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sistemin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arsimor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parauniversitar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ndryshuar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48/2018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121/2016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shërbimet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kujdesit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shoqëror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18/2017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drejtat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mbrojtjen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fëmijës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Urdhër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31,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28.01.2020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miratimin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Rregullores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Funksionimin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Institucioneve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Arsimore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Parauniversitare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Kreu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II, “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Parashkollor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Udhëzimi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përbashkët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MAS-MEKI Nr. 13,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10.07.2024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vitin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shkollor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2024–2025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sistemin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arsimor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parauniversitar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Udhëzimi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14,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10.07.2023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numrin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nxënësve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klasë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ngarkesën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mësimore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punonjësve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arsimorë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institucionet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arsimit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parauniversitar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Udhëzimi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21,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08.08.2014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rritjen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frekuentimit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arsimit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parashkollor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fëmijët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romë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Plani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Kombëtar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Veprimit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Barazi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Përfshirje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Pjesëmarrjen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Romëve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Egjiptianëve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(2021-2025)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4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461" y="318052"/>
            <a:ext cx="9359348" cy="1143000"/>
          </a:xfrm>
        </p:spPr>
        <p:txBody>
          <a:bodyPr>
            <a:noAutofit/>
          </a:bodyPr>
          <a:lstStyle/>
          <a:p>
            <a:r>
              <a:rPr lang="en-US" sz="4400" u="sng" dirty="0" err="1"/>
              <a:t>Analizë</a:t>
            </a:r>
            <a:r>
              <a:rPr lang="en-US" sz="4400" u="sng" dirty="0"/>
              <a:t> - </a:t>
            </a:r>
            <a:r>
              <a:rPr lang="en-US" sz="4000" u="sng" dirty="0" err="1"/>
              <a:t>Arsimi</a:t>
            </a:r>
            <a:r>
              <a:rPr lang="en-US" sz="4000" u="sng" dirty="0"/>
              <a:t> </a:t>
            </a:r>
            <a:r>
              <a:rPr lang="en-US" sz="4000" u="sng" dirty="0" err="1"/>
              <a:t>parashkollor</a:t>
            </a:r>
            <a:r>
              <a:rPr lang="en-US" sz="4000" u="sng" dirty="0"/>
              <a:t> (</a:t>
            </a:r>
            <a:r>
              <a:rPr lang="en-US" sz="4000" u="sng" dirty="0" err="1"/>
              <a:t>planifikimi</a:t>
            </a:r>
            <a:r>
              <a:rPr lang="en-US" sz="4000" u="sng" dirty="0"/>
              <a:t> </a:t>
            </a:r>
            <a:r>
              <a:rPr lang="en-US" sz="4000" u="sng" dirty="0" err="1"/>
              <a:t>dhe</a:t>
            </a:r>
            <a:r>
              <a:rPr lang="en-US" sz="4000" u="sng" dirty="0"/>
              <a:t> </a:t>
            </a:r>
            <a:r>
              <a:rPr lang="en-US" sz="4000" u="sng" dirty="0" err="1"/>
              <a:t>regjistrimi</a:t>
            </a:r>
            <a:r>
              <a:rPr lang="en-US" sz="2400" dirty="0"/>
              <a:t>)</a:t>
            </a:r>
            <a:r>
              <a:rPr lang="en-US" sz="3600" dirty="0"/>
              <a:t>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C4279F-BF6D-4159-9DBE-77D2EEAD9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366332"/>
              </p:ext>
            </p:extLst>
          </p:nvPr>
        </p:nvGraphicFramePr>
        <p:xfrm>
          <a:off x="89338" y="1582316"/>
          <a:ext cx="12013324" cy="527568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80613">
                  <a:extLst>
                    <a:ext uri="{9D8B030D-6E8A-4147-A177-3AD203B41FA5}">
                      <a16:colId xmlns:a16="http://schemas.microsoft.com/office/drawing/2014/main" val="1442905362"/>
                    </a:ext>
                  </a:extLst>
                </a:gridCol>
                <a:gridCol w="8932711">
                  <a:extLst>
                    <a:ext uri="{9D8B030D-6E8A-4147-A177-3AD203B41FA5}">
                      <a16:colId xmlns:a16="http://schemas.microsoft.com/office/drawing/2014/main" val="3101435996"/>
                    </a:ext>
                  </a:extLst>
                </a:gridCol>
              </a:tblGrid>
              <a:tr h="482928">
                <a:tc>
                  <a:txBody>
                    <a:bodyPr/>
                    <a:lstStyle/>
                    <a:p>
                      <a:pPr marL="228600">
                        <a:lnSpc>
                          <a:spcPts val="11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marL="228600">
                        <a:lnSpc>
                          <a:spcPts val="1100"/>
                        </a:lnSpc>
                      </a:pPr>
                      <a:r>
                        <a:rPr lang="en-US" sz="2000" dirty="0" err="1">
                          <a:effectLst/>
                        </a:rPr>
                        <a:t>Analiza</a:t>
                      </a:r>
                      <a:endParaRPr lang="en-US" sz="2000" dirty="0">
                        <a:effectLst/>
                      </a:endParaRPr>
                    </a:p>
                    <a:p>
                      <a:pPr marL="228600">
                        <a:lnSpc>
                          <a:spcPts val="11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12" marR="36712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1100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228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q-AL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Disa nga te dhenat dhe treguesit qe sherbejne per analizen dhe vleresimin</a:t>
                      </a: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sq-AL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  situates</a:t>
                      </a:r>
                      <a:endParaRPr lang="en-US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28600">
                        <a:lnSpc>
                          <a:spcPts val="11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12" marR="36712" marT="0" marB="0"/>
                </a:tc>
                <a:extLst>
                  <a:ext uri="{0D108BD9-81ED-4DB2-BD59-A6C34878D82A}">
                    <a16:rowId xmlns:a16="http://schemas.microsoft.com/office/drawing/2014/main" val="3763528239"/>
                  </a:ext>
                </a:extLst>
              </a:tr>
              <a:tr h="668752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q-AL" sz="2000" dirty="0">
                          <a:effectLst/>
                        </a:rPr>
                        <a:t>Identifikimi i fëmijëve në moshën e kopshtit</a:t>
                      </a:r>
                      <a:endParaRPr lang="en-US" sz="2000" dirty="0">
                        <a:effectLst/>
                      </a:endParaRPr>
                    </a:p>
                  </a:txBody>
                  <a:tcPr marL="36712" marR="36712" marT="0" marB="0"/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effectLst/>
                        </a:rPr>
                        <a:t>Identifikimi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i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fëmijëve</a:t>
                      </a:r>
                      <a:r>
                        <a:rPr lang="en-GB" sz="1400" b="1" dirty="0">
                          <a:effectLst/>
                        </a:rPr>
                        <a:t>:</a:t>
                      </a:r>
                      <a:endParaRPr lang="en-US" sz="1400" b="1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Numri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sakte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femijeve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te</a:t>
                      </a:r>
                      <a:r>
                        <a:rPr lang="en-GB" sz="1400" dirty="0">
                          <a:effectLst/>
                        </a:rPr>
                        <a:t> moshes 3-6 </a:t>
                      </a:r>
                      <a:r>
                        <a:rPr lang="en-GB" sz="1400" dirty="0" err="1">
                          <a:effectLst/>
                        </a:rPr>
                        <a:t>vjec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qe</a:t>
                      </a:r>
                      <a:r>
                        <a:rPr lang="en-GB" sz="1400" dirty="0">
                          <a:effectLst/>
                        </a:rPr>
                        <a:t> jane me </a:t>
                      </a:r>
                      <a:r>
                        <a:rPr lang="en-GB" sz="1400" dirty="0" err="1">
                          <a:effectLst/>
                        </a:rPr>
                        <a:t>banim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perhershem</a:t>
                      </a:r>
                      <a:r>
                        <a:rPr lang="en-GB" sz="1400" dirty="0">
                          <a:effectLst/>
                        </a:rPr>
                        <a:t> ne NJVV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12" marR="36712" marT="0" marB="0"/>
                </a:tc>
                <a:extLst>
                  <a:ext uri="{0D108BD9-81ED-4DB2-BD59-A6C34878D82A}">
                    <a16:rowId xmlns:a16="http://schemas.microsoft.com/office/drawing/2014/main" val="1159947015"/>
                  </a:ext>
                </a:extLst>
              </a:tr>
              <a:tr h="4102170">
                <a:tc>
                  <a:txBody>
                    <a:bodyPr/>
                    <a:lstStyle/>
                    <a:p>
                      <a:pPr marL="228600">
                        <a:lnSpc>
                          <a:spcPts val="11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marL="228600">
                        <a:lnSpc>
                          <a:spcPts val="1100"/>
                        </a:lnSpc>
                      </a:pPr>
                      <a:r>
                        <a:rPr lang="sq-AL" sz="2000" dirty="0">
                          <a:effectLst/>
                        </a:rPr>
                        <a:t>Regjistrimi i fëmijëve në kopsht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12" marR="36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 b="1" dirty="0" err="1">
                          <a:effectLst/>
                        </a:rPr>
                        <a:t>Regjistrimi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dhe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pjesëmarrja</a:t>
                      </a:r>
                      <a:r>
                        <a:rPr lang="en-GB" sz="1400" b="1" dirty="0">
                          <a:effectLst/>
                        </a:rPr>
                        <a:t> e </a:t>
                      </a:r>
                      <a:r>
                        <a:rPr lang="en-GB" sz="1400" b="1" dirty="0" err="1">
                          <a:effectLst/>
                        </a:rPr>
                        <a:t>fëmijëve</a:t>
                      </a:r>
                      <a:r>
                        <a:rPr lang="en-GB" sz="1400" b="1" dirty="0">
                          <a:effectLst/>
                        </a:rPr>
                        <a:t>:</a:t>
                      </a:r>
                      <a:endParaRPr lang="en-US" sz="1400" b="1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Numri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fëmijëve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regjistruar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kopsht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sipas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grupmoshave</a:t>
                      </a:r>
                      <a:r>
                        <a:rPr lang="en-GB" sz="1400" dirty="0">
                          <a:effectLst/>
                        </a:rPr>
                        <a:t> (3, 4, 5, 6 </a:t>
                      </a:r>
                      <a:r>
                        <a:rPr lang="en-GB" sz="1400" dirty="0" err="1">
                          <a:effectLst/>
                        </a:rPr>
                        <a:t>vjeç</a:t>
                      </a:r>
                      <a:r>
                        <a:rPr lang="en-GB" sz="1400" dirty="0">
                          <a:effectLst/>
                        </a:rPr>
                        <a:t>).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Numri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fëmijëve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regjistruar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klasa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përgatitore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Numri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fëmijëve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që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nuk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ndjekin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arsimin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parashkollor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dhe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arsyet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Regjistrimi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fëmijëve</a:t>
                      </a:r>
                      <a:r>
                        <a:rPr lang="en-GB" sz="1400" dirty="0">
                          <a:effectLst/>
                        </a:rPr>
                        <a:t> me </a:t>
                      </a:r>
                      <a:r>
                        <a:rPr lang="en-GB" sz="1400" dirty="0" err="1">
                          <a:effectLst/>
                        </a:rPr>
                        <a:t>nevoja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veçanta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dhe</a:t>
                      </a:r>
                      <a:r>
                        <a:rPr lang="en-GB" sz="1400" dirty="0">
                          <a:effectLst/>
                        </a:rPr>
                        <a:t> masa </a:t>
                      </a:r>
                      <a:r>
                        <a:rPr lang="en-GB" sz="1400" dirty="0" err="1">
                          <a:effectLst/>
                        </a:rPr>
                        <a:t>mbështetëse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Regjistrimi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fëmijëve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nga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familjet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nevojë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dhe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pakicat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kombëtare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Regjistrimi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fëmijëve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sipas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periudhës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pranimit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GB" sz="1400" b="1" dirty="0" err="1">
                          <a:effectLst/>
                        </a:rPr>
                        <a:t>Struktura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dhe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organizimi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i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institucioneve</a:t>
                      </a:r>
                      <a:r>
                        <a:rPr lang="en-GB" sz="1400" b="1" dirty="0">
                          <a:effectLst/>
                        </a:rPr>
                        <a:t>:</a:t>
                      </a:r>
                      <a:endParaRPr lang="en-US" sz="1400" b="1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Numri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kopshteve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sipas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zonave</a:t>
                      </a:r>
                      <a:r>
                        <a:rPr lang="en-GB" sz="1400" dirty="0">
                          <a:effectLst/>
                        </a:rPr>
                        <a:t> (urbane, </a:t>
                      </a:r>
                      <a:r>
                        <a:rPr lang="en-GB" sz="1400" dirty="0" err="1">
                          <a:effectLst/>
                        </a:rPr>
                        <a:t>rurale</a:t>
                      </a:r>
                      <a:r>
                        <a:rPr lang="en-GB" sz="1400" dirty="0">
                          <a:effectLst/>
                        </a:rPr>
                        <a:t>).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Numri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grupeve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veçanta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dhe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përziere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kopshte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Numri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kopshteve</a:t>
                      </a:r>
                      <a:r>
                        <a:rPr lang="en-GB" sz="1400" dirty="0">
                          <a:effectLst/>
                        </a:rPr>
                        <a:t> me </a:t>
                      </a:r>
                      <a:r>
                        <a:rPr lang="en-GB" sz="1400" dirty="0" err="1">
                          <a:effectLst/>
                        </a:rPr>
                        <a:t>ushqim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dhe</a:t>
                      </a:r>
                      <a:r>
                        <a:rPr lang="en-GB" sz="1400" dirty="0">
                          <a:effectLst/>
                        </a:rPr>
                        <a:t> pa </a:t>
                      </a:r>
                      <a:r>
                        <a:rPr lang="en-GB" sz="1400" dirty="0" err="1">
                          <a:effectLst/>
                        </a:rPr>
                        <a:t>ushqim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Ngritja</a:t>
                      </a:r>
                      <a:r>
                        <a:rPr lang="en-GB" sz="1400" dirty="0">
                          <a:effectLst/>
                        </a:rPr>
                        <a:t> e </a:t>
                      </a:r>
                      <a:r>
                        <a:rPr lang="en-GB" sz="1400" dirty="0" err="1">
                          <a:effectLst/>
                        </a:rPr>
                        <a:t>klasave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përgatitore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pranë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shkollave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arsimit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bazë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Funksionimi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komisioneve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multidisiplinare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për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vlerësimin</a:t>
                      </a:r>
                      <a:r>
                        <a:rPr lang="en-GB" sz="1400" dirty="0">
                          <a:effectLst/>
                        </a:rPr>
                        <a:t> e </a:t>
                      </a:r>
                      <a:r>
                        <a:rPr lang="en-GB" sz="1400" dirty="0" err="1">
                          <a:effectLst/>
                        </a:rPr>
                        <a:t>fëmijëve</a:t>
                      </a:r>
                      <a:r>
                        <a:rPr lang="en-GB" sz="1400" dirty="0">
                          <a:effectLst/>
                        </a:rPr>
                        <a:t> me </a:t>
                      </a:r>
                      <a:r>
                        <a:rPr lang="en-GB" sz="1400" dirty="0" err="1">
                          <a:effectLst/>
                        </a:rPr>
                        <a:t>aftësi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kufizuara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GB" sz="1400" b="1" dirty="0" err="1">
                          <a:effectLst/>
                        </a:rPr>
                        <a:t>Kapacitetet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dhe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ngarkesa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mësimore</a:t>
                      </a:r>
                      <a:r>
                        <a:rPr lang="en-GB" sz="1400" b="1" dirty="0">
                          <a:effectLst/>
                        </a:rPr>
                        <a:t>:</a:t>
                      </a:r>
                      <a:endParaRPr lang="en-US" sz="1400" b="1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Numri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fëmijëve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për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grup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err="1">
                          <a:effectLst/>
                        </a:rPr>
                        <a:t>klasë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sipas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standardeve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ligjore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Numri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drejtuesve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kopshteve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dhe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mësuesve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arsimit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parashkollor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Ngarkesa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mësimore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javore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për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drejtorët</a:t>
                      </a:r>
                      <a:r>
                        <a:rPr lang="en-GB" sz="1400" dirty="0">
                          <a:effectLst/>
                        </a:rPr>
                        <a:t> e </a:t>
                      </a:r>
                      <a:r>
                        <a:rPr lang="en-GB" sz="1400" dirty="0" err="1">
                          <a:effectLst/>
                        </a:rPr>
                        <a:t>kopshteve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Ngarkesa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mësimore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javore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për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mësuesit</a:t>
                      </a:r>
                      <a:r>
                        <a:rPr lang="en-GB" sz="1400" dirty="0">
                          <a:effectLst/>
                        </a:rPr>
                        <a:t> e </a:t>
                      </a:r>
                      <a:r>
                        <a:rPr lang="en-GB" sz="1400" dirty="0" err="1">
                          <a:effectLst/>
                        </a:rPr>
                        <a:t>arsimit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parashkollor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Ngarkesa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për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procesin</a:t>
                      </a:r>
                      <a:r>
                        <a:rPr lang="en-GB" sz="1400" dirty="0">
                          <a:effectLst/>
                        </a:rPr>
                        <a:t> e </a:t>
                      </a:r>
                      <a:r>
                        <a:rPr lang="en-GB" sz="1400" dirty="0" err="1">
                          <a:effectLst/>
                        </a:rPr>
                        <a:t>vlerësimit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drejtorit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të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kopshtit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36712" marR="36712" marT="0" marB="0"/>
                </a:tc>
                <a:extLst>
                  <a:ext uri="{0D108BD9-81ED-4DB2-BD59-A6C34878D82A}">
                    <a16:rowId xmlns:a16="http://schemas.microsoft.com/office/drawing/2014/main" val="79282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00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497" y="457201"/>
            <a:ext cx="10878207" cy="1143000"/>
          </a:xfrm>
        </p:spPr>
        <p:txBody>
          <a:bodyPr>
            <a:normAutofit fontScale="90000"/>
          </a:bodyPr>
          <a:lstStyle/>
          <a:p>
            <a:r>
              <a:rPr lang="en-US" sz="4800" u="sng" dirty="0" err="1"/>
              <a:t>Analizë</a:t>
            </a:r>
            <a:r>
              <a:rPr lang="en-US" sz="4800" u="sng" dirty="0"/>
              <a:t> - </a:t>
            </a:r>
            <a:r>
              <a:rPr lang="en-US" u="sng" dirty="0" err="1"/>
              <a:t>Arsimi</a:t>
            </a:r>
            <a:r>
              <a:rPr lang="en-US" u="sng" dirty="0"/>
              <a:t> </a:t>
            </a:r>
            <a:r>
              <a:rPr lang="en-US" u="sng" dirty="0" err="1"/>
              <a:t>parashkollor</a:t>
            </a:r>
            <a:r>
              <a:rPr lang="en-US" u="sng" dirty="0"/>
              <a:t>  (</a:t>
            </a:r>
            <a:r>
              <a:rPr lang="en-US" u="sng" dirty="0" err="1"/>
              <a:t>planifikimi</a:t>
            </a:r>
            <a:r>
              <a:rPr lang="en-US" u="sng" dirty="0"/>
              <a:t> </a:t>
            </a:r>
            <a:r>
              <a:rPr lang="en-US" u="sng" dirty="0" err="1"/>
              <a:t>dhe</a:t>
            </a:r>
            <a:r>
              <a:rPr lang="en-US" u="sng" dirty="0"/>
              <a:t> </a:t>
            </a:r>
            <a:r>
              <a:rPr lang="en-US" u="sng" dirty="0" err="1"/>
              <a:t>regjistrimi</a:t>
            </a:r>
            <a:r>
              <a:rPr lang="en-US" u="sng" dirty="0"/>
              <a:t>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FFFA992-AD8A-460A-8932-5B64B5803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791391"/>
              </p:ext>
            </p:extLst>
          </p:nvPr>
        </p:nvGraphicFramePr>
        <p:xfrm>
          <a:off x="288806" y="1837605"/>
          <a:ext cx="11356656" cy="475090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421346">
                  <a:extLst>
                    <a:ext uri="{9D8B030D-6E8A-4147-A177-3AD203B41FA5}">
                      <a16:colId xmlns:a16="http://schemas.microsoft.com/office/drawing/2014/main" val="716202800"/>
                    </a:ext>
                  </a:extLst>
                </a:gridCol>
                <a:gridCol w="7935310">
                  <a:extLst>
                    <a:ext uri="{9D8B030D-6E8A-4147-A177-3AD203B41FA5}">
                      <a16:colId xmlns:a16="http://schemas.microsoft.com/office/drawing/2014/main" val="3032759277"/>
                    </a:ext>
                  </a:extLst>
                </a:gridCol>
              </a:tblGrid>
              <a:tr h="18928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>
                          <a:effectLst/>
                        </a:rPr>
                        <a:t>Identifikimi</a:t>
                      </a:r>
                      <a:r>
                        <a:rPr lang="en-US" sz="1800" u="none" strike="noStrike" dirty="0">
                          <a:effectLst/>
                        </a:rPr>
                        <a:t>  </a:t>
                      </a:r>
                      <a:r>
                        <a:rPr lang="en-US" sz="1800" u="none" strike="noStrike" dirty="0" err="1">
                          <a:effectLst/>
                        </a:rPr>
                        <a:t>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fëmijëve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në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situatë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rruge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0" marR="2102" marT="2102" marB="0" anchor="ctr"/>
                </a:tc>
                <a:tc>
                  <a:txBody>
                    <a:bodyPr/>
                    <a:lstStyle/>
                    <a:p>
                      <a:pPr marL="57150" indent="0" algn="l" rtl="0" fontAlgn="ctr"/>
                      <a:r>
                        <a:rPr lang="en-US" sz="1600" u="none" strike="noStrike" dirty="0" err="1">
                          <a:effectLst/>
                        </a:rPr>
                        <a:t>Numri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sakte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femijeve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</a:t>
                      </a:r>
                      <a:r>
                        <a:rPr lang="en-US" sz="1600" u="none" strike="noStrike" dirty="0">
                          <a:effectLst/>
                        </a:rPr>
                        <a:t> moshes 3-6 </a:t>
                      </a:r>
                      <a:r>
                        <a:rPr lang="en-US" sz="1600" u="none" strike="noStrike" dirty="0" err="1">
                          <a:effectLst/>
                        </a:rPr>
                        <a:t>vjec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në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situatë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rruge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qe</a:t>
                      </a:r>
                      <a:r>
                        <a:rPr lang="en-US" sz="1600" u="none" strike="noStrike" dirty="0">
                          <a:effectLst/>
                        </a:rPr>
                        <a:t> jane me </a:t>
                      </a:r>
                      <a:r>
                        <a:rPr lang="en-US" sz="1600" u="none" strike="noStrike" dirty="0" err="1">
                          <a:effectLst/>
                        </a:rPr>
                        <a:t>banim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perhershem</a:t>
                      </a:r>
                      <a:r>
                        <a:rPr lang="en-US" sz="1600" u="none" strike="noStrike" dirty="0">
                          <a:effectLst/>
                        </a:rPr>
                        <a:t> ne NJVV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2" marR="2102" marT="2102" marB="0" anchor="ctr"/>
                </a:tc>
                <a:extLst>
                  <a:ext uri="{0D108BD9-81ED-4DB2-BD59-A6C34878D82A}">
                    <a16:rowId xmlns:a16="http://schemas.microsoft.com/office/drawing/2014/main" val="637474398"/>
                  </a:ext>
                </a:extLst>
              </a:tr>
              <a:tr h="28580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>
                          <a:effectLst/>
                        </a:rPr>
                        <a:t>Frekuentimi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kopshtit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nga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fëmijët</a:t>
                      </a:r>
                      <a:r>
                        <a:rPr lang="en-US" sz="1800" u="none" strike="noStrike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</a:rPr>
                        <a:t>në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situatë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rruge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0" marR="2102" marT="2102" marB="0" anchor="ctr"/>
                </a:tc>
                <a:tc>
                  <a:txBody>
                    <a:bodyPr/>
                    <a:lstStyle/>
                    <a:p>
                      <a:pPr marL="5715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err="1">
                          <a:effectLst/>
                        </a:rPr>
                        <a:t>Numri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fëmijëve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për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grup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klasë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që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frekuentojnë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kopshtin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57150" indent="0" algn="l" rtl="0" fontAlgn="ctr"/>
                      <a:r>
                        <a:rPr lang="en-US" sz="1600" u="none" strike="noStrike" dirty="0" err="1">
                          <a:effectLst/>
                        </a:rPr>
                        <a:t>Numri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fëmijëve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që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frekuentojnë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kopshtin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të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identifikuar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në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situatë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rrugë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2" marR="2102" marT="2102" marB="0" anchor="ctr"/>
                </a:tc>
                <a:extLst>
                  <a:ext uri="{0D108BD9-81ED-4DB2-BD59-A6C34878D82A}">
                    <a16:rowId xmlns:a16="http://schemas.microsoft.com/office/drawing/2014/main" val="383650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20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2883"/>
          </a:xfrm>
        </p:spPr>
        <p:txBody>
          <a:bodyPr>
            <a:normAutofit/>
          </a:bodyPr>
          <a:lstStyle/>
          <a:p>
            <a:r>
              <a:rPr lang="de-DE" sz="4300" u="sng" dirty="0"/>
              <a:t>Proceset e menaxhimit në Arsimin Bazë</a:t>
            </a:r>
            <a:endParaRPr lang="en-US" sz="4300" u="sng" dirty="0"/>
          </a:p>
        </p:txBody>
      </p:sp>
      <p:grpSp>
        <p:nvGrpSpPr>
          <p:cNvPr id="6" name="Group 5"/>
          <p:cNvGrpSpPr/>
          <p:nvPr/>
        </p:nvGrpSpPr>
        <p:grpSpPr>
          <a:xfrm>
            <a:off x="725557" y="1712010"/>
            <a:ext cx="10430123" cy="1524901"/>
            <a:chOff x="350548" y="1643034"/>
            <a:chExt cx="10779568" cy="1326307"/>
          </a:xfrm>
        </p:grpSpPr>
        <p:grpSp>
          <p:nvGrpSpPr>
            <p:cNvPr id="7" name="Group 6"/>
            <p:cNvGrpSpPr/>
            <p:nvPr/>
          </p:nvGrpSpPr>
          <p:grpSpPr>
            <a:xfrm>
              <a:off x="818256" y="1643034"/>
              <a:ext cx="10311860" cy="1326307"/>
              <a:chOff x="2035770" y="2990055"/>
              <a:chExt cx="8120458" cy="87788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035770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Identifikimi i fëmijëve në moshën e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>
                    <a:solidFill>
                      <a:schemeClr val="tx1"/>
                    </a:solidFill>
                  </a:rPr>
                  <a:t>shkollës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arsimi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bazë</a:t>
                </a:r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011017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Regjistrimi i fëmijëve në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arsimin</a:t>
                </a:r>
                <a:r>
                  <a:rPr lang="en-US" dirty="0">
                    <a:solidFill>
                      <a:schemeClr val="tx1"/>
                    </a:solidFill>
                  </a:rPr>
                  <a:t> e </a:t>
                </a:r>
                <a:r>
                  <a:rPr lang="en-US" dirty="0" err="1">
                    <a:solidFill>
                      <a:schemeClr val="tx1"/>
                    </a:solidFill>
                  </a:rPr>
                  <a:t>detyrueshëm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986264" y="2990056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Identifikimi i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fëmijëve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në situatë rruge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961510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Frekuentimi i kopshtit nga fëmijët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(në situatë rruge)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Flowchart: Sequential Access Storage 20"/>
            <p:cNvSpPr/>
            <p:nvPr/>
          </p:nvSpPr>
          <p:spPr>
            <a:xfrm>
              <a:off x="350548" y="1902322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5557" y="3410851"/>
            <a:ext cx="10430123" cy="1212914"/>
            <a:chOff x="350547" y="3404801"/>
            <a:chExt cx="10632365" cy="1243400"/>
          </a:xfrm>
        </p:grpSpPr>
        <p:grpSp>
          <p:nvGrpSpPr>
            <p:cNvPr id="15" name="Group 14"/>
            <p:cNvGrpSpPr/>
            <p:nvPr/>
          </p:nvGrpSpPr>
          <p:grpSpPr>
            <a:xfrm>
              <a:off x="838200" y="3404801"/>
              <a:ext cx="10144712" cy="1243400"/>
              <a:chOff x="2033984" y="3075780"/>
              <a:chExt cx="8124030" cy="706437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033984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Vlerësimi i të ardhurave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623468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Planifikimi i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buxhetit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212953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Miratimi i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buxhetit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802437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Zbatimi i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buxhetit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391921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Monitorimi i Buxhetit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Flowchart: Sequential Access Storage 25"/>
            <p:cNvSpPr/>
            <p:nvPr/>
          </p:nvSpPr>
          <p:spPr>
            <a:xfrm>
              <a:off x="350547" y="3678838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dirty="0">
                  <a:solidFill>
                    <a:schemeClr val="tx1"/>
                  </a:solidFill>
                </a:rPr>
                <a:t>2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5557" y="4721136"/>
            <a:ext cx="10430123" cy="1212914"/>
            <a:chOff x="350546" y="5151848"/>
            <a:chExt cx="10520654" cy="1160462"/>
          </a:xfrm>
        </p:grpSpPr>
        <p:grpSp>
          <p:nvGrpSpPr>
            <p:cNvPr id="22" name="Group 21"/>
            <p:cNvGrpSpPr/>
            <p:nvPr/>
          </p:nvGrpSpPr>
          <p:grpSpPr>
            <a:xfrm>
              <a:off x="843656" y="5151848"/>
              <a:ext cx="10027544" cy="1160462"/>
              <a:chOff x="839595" y="4854549"/>
              <a:chExt cx="8123237" cy="1160462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839595" y="4854549"/>
                <a:ext cx="2901156" cy="1160462"/>
              </a:xfrm>
              <a:custGeom>
                <a:avLst/>
                <a:gdLst>
                  <a:gd name="connsiteX0" fmla="*/ 0 w 2901156"/>
                  <a:gd name="connsiteY0" fmla="*/ 0 h 1160462"/>
                  <a:gd name="connsiteX1" fmla="*/ 2320925 w 2901156"/>
                  <a:gd name="connsiteY1" fmla="*/ 0 h 1160462"/>
                  <a:gd name="connsiteX2" fmla="*/ 2901156 w 2901156"/>
                  <a:gd name="connsiteY2" fmla="*/ 580231 h 1160462"/>
                  <a:gd name="connsiteX3" fmla="*/ 2320925 w 2901156"/>
                  <a:gd name="connsiteY3" fmla="*/ 1160462 h 1160462"/>
                  <a:gd name="connsiteX4" fmla="*/ 0 w 2901156"/>
                  <a:gd name="connsiteY4" fmla="*/ 1160462 h 1160462"/>
                  <a:gd name="connsiteX5" fmla="*/ 580231 w 2901156"/>
                  <a:gd name="connsiteY5" fmla="*/ 580231 h 1160462"/>
                  <a:gd name="connsiteX6" fmla="*/ 0 w 2901156"/>
                  <a:gd name="connsiteY6" fmla="*/ 0 h 116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9180" tIns="18002" rIns="453176" bIns="18002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Institucionalizimi i bordit të prindërve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450635" y="4854549"/>
                <a:ext cx="2901156" cy="1160462"/>
              </a:xfrm>
              <a:custGeom>
                <a:avLst/>
                <a:gdLst>
                  <a:gd name="connsiteX0" fmla="*/ 0 w 2901156"/>
                  <a:gd name="connsiteY0" fmla="*/ 0 h 1160462"/>
                  <a:gd name="connsiteX1" fmla="*/ 2320925 w 2901156"/>
                  <a:gd name="connsiteY1" fmla="*/ 0 h 1160462"/>
                  <a:gd name="connsiteX2" fmla="*/ 2901156 w 2901156"/>
                  <a:gd name="connsiteY2" fmla="*/ 580231 h 1160462"/>
                  <a:gd name="connsiteX3" fmla="*/ 2320925 w 2901156"/>
                  <a:gd name="connsiteY3" fmla="*/ 1160462 h 1160462"/>
                  <a:gd name="connsiteX4" fmla="*/ 0 w 2901156"/>
                  <a:gd name="connsiteY4" fmla="*/ 1160462 h 1160462"/>
                  <a:gd name="connsiteX5" fmla="*/ 580231 w 2901156"/>
                  <a:gd name="connsiteY5" fmla="*/ 580231 h 1160462"/>
                  <a:gd name="connsiteX6" fmla="*/ 0 w 2901156"/>
                  <a:gd name="connsiteY6" fmla="*/ 0 h 116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9180" tIns="18002" rIns="453176" bIns="18002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Rekrutimi i prindërve për bordin e prindërve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061676" y="4854549"/>
                <a:ext cx="2901156" cy="1160462"/>
              </a:xfrm>
              <a:custGeom>
                <a:avLst/>
                <a:gdLst>
                  <a:gd name="connsiteX0" fmla="*/ 0 w 2901156"/>
                  <a:gd name="connsiteY0" fmla="*/ 0 h 1160462"/>
                  <a:gd name="connsiteX1" fmla="*/ 2320925 w 2901156"/>
                  <a:gd name="connsiteY1" fmla="*/ 0 h 1160462"/>
                  <a:gd name="connsiteX2" fmla="*/ 2901156 w 2901156"/>
                  <a:gd name="connsiteY2" fmla="*/ 580231 h 1160462"/>
                  <a:gd name="connsiteX3" fmla="*/ 2320925 w 2901156"/>
                  <a:gd name="connsiteY3" fmla="*/ 1160462 h 1160462"/>
                  <a:gd name="connsiteX4" fmla="*/ 0 w 2901156"/>
                  <a:gd name="connsiteY4" fmla="*/ 1160462 h 1160462"/>
                  <a:gd name="connsiteX5" fmla="*/ 580231 w 2901156"/>
                  <a:gd name="connsiteY5" fmla="*/ 580231 h 1160462"/>
                  <a:gd name="connsiteX6" fmla="*/ 0 w 2901156"/>
                  <a:gd name="connsiteY6" fmla="*/ 0 h 116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9180" tIns="18002" rIns="453176" bIns="18002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Pjesëmarrja e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bordit të prindërve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Flowchart: Sequential Access Storage 26"/>
            <p:cNvSpPr/>
            <p:nvPr/>
          </p:nvSpPr>
          <p:spPr>
            <a:xfrm>
              <a:off x="350546" y="5357697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dirty="0">
                  <a:solidFill>
                    <a:schemeClr val="tx1"/>
                  </a:solidFill>
                </a:rPr>
                <a:t>3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2F48411-2969-449F-B5CC-BF1BF0A4A3F4}"/>
              </a:ext>
            </a:extLst>
          </p:cNvPr>
          <p:cNvPicPr/>
          <p:nvPr/>
        </p:nvPicPr>
        <p:blipFill rotWithShape="1">
          <a:blip r:embed="rId3"/>
          <a:srcRect l="12509" t="19041" b="13415"/>
          <a:stretch/>
        </p:blipFill>
        <p:spPr bwMode="auto">
          <a:xfrm>
            <a:off x="6714490" y="6162676"/>
            <a:ext cx="3953510" cy="69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Shoqata për Autonominë Vendore">
            <a:extLst>
              <a:ext uri="{FF2B5EF4-FFF2-40B4-BE49-F238E27FC236}">
                <a16:creationId xmlns:a16="http://schemas.microsoft.com/office/drawing/2014/main" id="{78EA7205-7504-4AB9-9F1B-9E1ABCFCB4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76976"/>
            <a:ext cx="1819275" cy="58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3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056" y="659868"/>
            <a:ext cx="9364716" cy="1143000"/>
          </a:xfrm>
        </p:spPr>
        <p:txBody>
          <a:bodyPr>
            <a:normAutofit fontScale="90000"/>
          </a:bodyPr>
          <a:lstStyle/>
          <a:p>
            <a:r>
              <a:rPr lang="en-US" sz="4300" u="sng" dirty="0" err="1"/>
              <a:t>Arsimi</a:t>
            </a:r>
            <a:r>
              <a:rPr lang="en-US" sz="4300" u="sng" dirty="0"/>
              <a:t> </a:t>
            </a:r>
            <a:r>
              <a:rPr lang="en-US" sz="4300" u="sng" dirty="0" err="1"/>
              <a:t>Bazë</a:t>
            </a:r>
            <a:r>
              <a:rPr lang="en-US" sz="4300" u="sng" dirty="0"/>
              <a:t> (</a:t>
            </a:r>
            <a:r>
              <a:rPr lang="en-US" sz="4300" u="sng" dirty="0" err="1"/>
              <a:t>planifikimi</a:t>
            </a:r>
            <a:r>
              <a:rPr lang="en-US" sz="4300" u="sng" dirty="0"/>
              <a:t> </a:t>
            </a:r>
            <a:r>
              <a:rPr lang="en-US" sz="4300" u="sng" dirty="0" err="1"/>
              <a:t>dhe</a:t>
            </a:r>
            <a:r>
              <a:rPr lang="en-US" sz="4300" u="sng" dirty="0"/>
              <a:t> </a:t>
            </a:r>
            <a:r>
              <a:rPr lang="en-US" sz="4300" u="sng" dirty="0" err="1"/>
              <a:t>regjistrimi</a:t>
            </a:r>
            <a:r>
              <a:rPr lang="en-US" sz="4300" u="sng" dirty="0"/>
              <a:t>) </a:t>
            </a:r>
            <a:br>
              <a:rPr lang="en-US" sz="4300" u="sng" dirty="0"/>
            </a:br>
            <a:r>
              <a:rPr lang="en-US" sz="4300" u="sng" dirty="0" err="1"/>
              <a:t>Baza</a:t>
            </a:r>
            <a:r>
              <a:rPr lang="en-US" sz="4300" u="sng" dirty="0"/>
              <a:t> </a:t>
            </a:r>
            <a:r>
              <a:rPr lang="en-US" sz="4300" u="sng" dirty="0" err="1"/>
              <a:t>ligjore</a:t>
            </a:r>
            <a:endParaRPr lang="en-US" sz="4300" u="sng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1C7E65-B2C5-4A20-8ACE-5D47B1C1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20" y="1802868"/>
            <a:ext cx="10625959" cy="4707470"/>
          </a:xfrm>
        </p:spPr>
        <p:txBody>
          <a:bodyPr>
            <a:noAutofit/>
          </a:bodyPr>
          <a:lstStyle/>
          <a:p>
            <a:pPr marL="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139/2015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Vetëqeverisjen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Vendore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69/2012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sistemin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arsimor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parauniversitar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ndryshuar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48/2018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121/2016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shërbimet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kujdesit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shoqëror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18/2017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drejtat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mbrojtjen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fëmijës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Urdhër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31,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28.01.2020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miratimin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Rregullores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Funksionimin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Institucioneve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Arsimore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Parauniversitare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Kreu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III, “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Arsimi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Bazë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Udhëzimi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përbashkët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MAS-MEKI Nr. 13,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10.07.2024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vitin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shkollor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2024–2025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sistemin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arsimor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parauniversitar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Udhëzimi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14,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10.07.2023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numrin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nxënësve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klasë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ngarkesën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mësimore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punonjësve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arsimorë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institucionet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arsimit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parauniversitar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Udhëzimi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Nr. 21,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08.08.2014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rritjen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frekuentimit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arsimit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parashkollor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fëmijët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romë</a:t>
            </a:r>
            <a:r>
              <a:rPr lang="en-US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Plani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Kombëtar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Veprimit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Barazi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Përfshirje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Pjesëmarrjen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Romëve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Egjiptianëve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(2021-2025)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862" y="5675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u="sng" dirty="0" err="1"/>
              <a:t>Analizë</a:t>
            </a:r>
            <a:r>
              <a:rPr lang="en-US" sz="4000" u="sng" dirty="0"/>
              <a:t> -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Bazë</a:t>
            </a:r>
            <a:r>
              <a:rPr lang="en-US" sz="3900" u="sng" dirty="0"/>
              <a:t> (</a:t>
            </a:r>
            <a:r>
              <a:rPr lang="en-US" sz="3900" u="sng" dirty="0" err="1"/>
              <a:t>planifikimi</a:t>
            </a:r>
            <a:r>
              <a:rPr lang="en-US" sz="3900" u="sng" dirty="0"/>
              <a:t> </a:t>
            </a:r>
            <a:r>
              <a:rPr lang="en-US" sz="3900" u="sng" dirty="0" err="1"/>
              <a:t>dhe</a:t>
            </a:r>
            <a:r>
              <a:rPr lang="en-US" sz="3900" u="sng" dirty="0"/>
              <a:t> </a:t>
            </a:r>
            <a:r>
              <a:rPr lang="en-US" sz="3900" u="sng" dirty="0" err="1"/>
              <a:t>regjistrimi</a:t>
            </a:r>
            <a:r>
              <a:rPr lang="en-US" sz="3900" u="sng" dirty="0"/>
              <a:t>)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C4279F-BF6D-4159-9DBE-77D2EEAD9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617314"/>
              </p:ext>
            </p:extLst>
          </p:nvPr>
        </p:nvGraphicFramePr>
        <p:xfrm>
          <a:off x="620109" y="2067559"/>
          <a:ext cx="11246070" cy="466928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509037">
                  <a:extLst>
                    <a:ext uri="{9D8B030D-6E8A-4147-A177-3AD203B41FA5}">
                      <a16:colId xmlns:a16="http://schemas.microsoft.com/office/drawing/2014/main" val="1442905362"/>
                    </a:ext>
                  </a:extLst>
                </a:gridCol>
                <a:gridCol w="6737033">
                  <a:extLst>
                    <a:ext uri="{9D8B030D-6E8A-4147-A177-3AD203B41FA5}">
                      <a16:colId xmlns:a16="http://schemas.microsoft.com/office/drawing/2014/main" val="3101435996"/>
                    </a:ext>
                  </a:extLst>
                </a:gridCol>
              </a:tblGrid>
              <a:tr h="665131">
                <a:tc>
                  <a:txBody>
                    <a:bodyPr/>
                    <a:lstStyle/>
                    <a:p>
                      <a:pPr marL="60325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1" i="0" u="none" strike="noStrike" kern="1200" cap="none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Analiza</a:t>
                      </a:r>
                      <a:endParaRPr lang="en-US" sz="1800" b="1" i="0" u="none" strike="noStrike" kern="1200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12" marR="36712" marT="0" marB="0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sq-A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 nga te dhenat dhe treguesit qe sherbejne per analizen dhe vleresimin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 situates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12" marR="36712" marT="0" marB="0"/>
                </a:tc>
                <a:extLst>
                  <a:ext uri="{0D108BD9-81ED-4DB2-BD59-A6C34878D82A}">
                    <a16:rowId xmlns:a16="http://schemas.microsoft.com/office/drawing/2014/main" val="3763528239"/>
                  </a:ext>
                </a:extLst>
              </a:tr>
              <a:tr h="2245691">
                <a:tc>
                  <a:txBody>
                    <a:bodyPr/>
                    <a:lstStyle/>
                    <a:p>
                      <a:pPr marL="60325" indent="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q-AL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Identifikimi i fëmijëve në moshën e shkollore (Arsimi Baze)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0325" indent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sq-AL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moshë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shkollore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arsimi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bazë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sipas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vendbanimit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Informacione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regjistruar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shkollë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arsimi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bazë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lvl="0" indent="-285750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regjistruar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arsyeja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ndryshimi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vendbanimit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shëndeti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etj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regjistruar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shkollimin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detyrues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sipas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qendrës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banimit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712" marR="36712" marT="0" marB="0"/>
                </a:tc>
                <a:extLst>
                  <a:ext uri="{0D108BD9-81ED-4DB2-BD59-A6C34878D82A}">
                    <a16:rowId xmlns:a16="http://schemas.microsoft.com/office/drawing/2014/main" val="1159947015"/>
                  </a:ext>
                </a:extLst>
              </a:tr>
              <a:tr h="1631118">
                <a:tc>
                  <a:txBody>
                    <a:bodyPr/>
                    <a:lstStyle/>
                    <a:p>
                      <a:pPr marL="60325" indent="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q-AL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Regjistrimi i fëmijëve në moshën e shkollore (Arsimi Baze)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0325" indent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sq-AL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regjistruar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shkollimin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detyrueshëm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sipas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qendrës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banimit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regjistruar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sipas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çdo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arsimit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bazë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400" dirty="0">
                        <a:effectLst/>
                      </a:endParaRPr>
                    </a:p>
                  </a:txBody>
                  <a:tcPr marL="36712" marR="36712" marT="0" marB="0"/>
                </a:tc>
                <a:extLst>
                  <a:ext uri="{0D108BD9-81ED-4DB2-BD59-A6C34878D82A}">
                    <a16:rowId xmlns:a16="http://schemas.microsoft.com/office/drawing/2014/main" val="79282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6781A2-A273-490D-8F83-4929658D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STRUKTURA E PLANIT TE ARSIMIT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DD62D0-2145-439D-8048-D696B1E9A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F824D1-319F-428F-BB18-B6136B52D37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394489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841" y="557048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u="sng" dirty="0" err="1"/>
              <a:t>Analizë</a:t>
            </a:r>
            <a:r>
              <a:rPr lang="en-US" sz="3500" u="sng" dirty="0"/>
              <a:t> - </a:t>
            </a:r>
            <a:r>
              <a:rPr lang="en-US" sz="3500" u="sng" dirty="0" err="1"/>
              <a:t>Arsimi</a:t>
            </a:r>
            <a:r>
              <a:rPr lang="en-US" sz="3500" u="sng" dirty="0"/>
              <a:t> </a:t>
            </a:r>
            <a:r>
              <a:rPr lang="en-US" sz="3500" u="sng" dirty="0" err="1"/>
              <a:t>Bazë</a:t>
            </a:r>
            <a:r>
              <a:rPr lang="en-US" sz="3500" u="sng" dirty="0"/>
              <a:t> (</a:t>
            </a:r>
            <a:r>
              <a:rPr lang="en-US" sz="3500" u="sng" dirty="0" err="1"/>
              <a:t>planifikimi</a:t>
            </a:r>
            <a:r>
              <a:rPr lang="en-US" sz="3500" u="sng" dirty="0"/>
              <a:t> </a:t>
            </a:r>
            <a:r>
              <a:rPr lang="en-US" sz="3500" u="sng" dirty="0" err="1"/>
              <a:t>dhe</a:t>
            </a:r>
            <a:r>
              <a:rPr lang="en-US" sz="3500" u="sng" dirty="0"/>
              <a:t> </a:t>
            </a:r>
            <a:r>
              <a:rPr lang="en-US" sz="3500" u="sng" dirty="0" err="1"/>
              <a:t>regjistrimi</a:t>
            </a:r>
            <a:r>
              <a:rPr lang="en-US" sz="3500" u="sng" dirty="0"/>
              <a:t>)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FFFA992-AD8A-460A-8932-5B64B5803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728085"/>
              </p:ext>
            </p:extLst>
          </p:nvPr>
        </p:nvGraphicFramePr>
        <p:xfrm>
          <a:off x="220717" y="1785959"/>
          <a:ext cx="11750565" cy="507204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392878">
                  <a:extLst>
                    <a:ext uri="{9D8B030D-6E8A-4147-A177-3AD203B41FA5}">
                      <a16:colId xmlns:a16="http://schemas.microsoft.com/office/drawing/2014/main" val="716202800"/>
                    </a:ext>
                  </a:extLst>
                </a:gridCol>
                <a:gridCol w="8357687">
                  <a:extLst>
                    <a:ext uri="{9D8B030D-6E8A-4147-A177-3AD203B41FA5}">
                      <a16:colId xmlns:a16="http://schemas.microsoft.com/office/drawing/2014/main" val="3032759277"/>
                    </a:ext>
                  </a:extLst>
                </a:gridCol>
              </a:tblGrid>
              <a:tr h="2417166">
                <a:tc>
                  <a:txBody>
                    <a:bodyPr/>
                    <a:lstStyle/>
                    <a:p>
                      <a:pPr marL="60325" indent="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q-AL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Identifikimi  i fëmijëve në moshën shkollore (Arsimi Baze)</a:t>
                      </a:r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 situatë rruge 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Numri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fëmijëve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identifikuar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rruge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identifikuar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asistencë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shërbimet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egjiptianë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aftësi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kufizuar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pakicat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kombëtare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cilët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nevojite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regjistrimi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shkolla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sipas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vendbanimit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fëmijëve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Numri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aktiviteteve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realizuar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përfshirjen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këtyre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fëmijëve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102" marR="2102" marT="2102" marB="0" anchor="ctr"/>
                </a:tc>
                <a:extLst>
                  <a:ext uri="{0D108BD9-81ED-4DB2-BD59-A6C34878D82A}">
                    <a16:rowId xmlns:a16="http://schemas.microsoft.com/office/drawing/2014/main" val="637474398"/>
                  </a:ext>
                </a:extLst>
              </a:tr>
              <a:tr h="2654875">
                <a:tc>
                  <a:txBody>
                    <a:bodyPr/>
                    <a:lstStyle/>
                    <a:p>
                      <a:pPr marL="60325" indent="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q-AL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Frekuentimi i shkolles (arsimi baze)  nga fëmijët (në situatë rruge) 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Numri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fëmijëve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frekuentojnë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rregullisht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shkollën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mungesa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larta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Numri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fëmijëve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identifikuar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rruge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identifikuar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asistencë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shërbimet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egjiptianë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aftësi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kufizuar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pakicat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kombëtare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frekuentojnë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arsimin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detyrueshëm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102" marR="2102" marT="2102" marB="0" anchor="ctr"/>
                </a:tc>
                <a:extLst>
                  <a:ext uri="{0D108BD9-81ED-4DB2-BD59-A6C34878D82A}">
                    <a16:rowId xmlns:a16="http://schemas.microsoft.com/office/drawing/2014/main" val="383650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09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u="sng" dirty="0"/>
              <a:t>Proceset e menaxhimit në Arsimin </a:t>
            </a:r>
            <a:r>
              <a:rPr lang="en-US" sz="3500" u="sng" dirty="0"/>
              <a:t>e </a:t>
            </a:r>
            <a:r>
              <a:rPr lang="en-US" sz="3500" u="sng" dirty="0" err="1"/>
              <a:t>mesëm</a:t>
            </a:r>
            <a:r>
              <a:rPr lang="en-US" sz="3500" u="sng" dirty="0"/>
              <a:t> </a:t>
            </a:r>
            <a:r>
              <a:rPr lang="en-US" sz="3500" u="sng" dirty="0" err="1"/>
              <a:t>të</a:t>
            </a:r>
            <a:r>
              <a:rPr lang="en-US" sz="3500" u="sng" dirty="0"/>
              <a:t> </a:t>
            </a:r>
            <a:r>
              <a:rPr lang="en-US" sz="3500" u="sng" dirty="0" err="1"/>
              <a:t>lartë</a:t>
            </a:r>
            <a:r>
              <a:rPr lang="en-US" sz="3500" u="sng" dirty="0"/>
              <a:t> </a:t>
            </a:r>
            <a:r>
              <a:rPr lang="en-US" sz="3500" u="sng" dirty="0" err="1"/>
              <a:t>dhe</a:t>
            </a:r>
            <a:r>
              <a:rPr lang="en-US" sz="3500" u="sng" dirty="0"/>
              <a:t> </a:t>
            </a:r>
            <a:r>
              <a:rPr lang="en-US" sz="3500" u="sng" dirty="0" err="1"/>
              <a:t>i</a:t>
            </a:r>
            <a:r>
              <a:rPr lang="en-US" sz="3500" u="sng" dirty="0"/>
              <a:t> </a:t>
            </a:r>
            <a:r>
              <a:rPr lang="en-US" sz="3500" u="sng" dirty="0" err="1"/>
              <a:t>orientuar</a:t>
            </a:r>
            <a:r>
              <a:rPr lang="en-US" sz="3500" u="sng" dirty="0"/>
              <a:t> (professional):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5213" y="1712010"/>
            <a:ext cx="10421343" cy="1716990"/>
            <a:chOff x="350548" y="1643034"/>
            <a:chExt cx="10779568" cy="1326307"/>
          </a:xfrm>
        </p:grpSpPr>
        <p:grpSp>
          <p:nvGrpSpPr>
            <p:cNvPr id="7" name="Group 6"/>
            <p:cNvGrpSpPr/>
            <p:nvPr/>
          </p:nvGrpSpPr>
          <p:grpSpPr>
            <a:xfrm>
              <a:off x="818256" y="1643034"/>
              <a:ext cx="10311860" cy="1326307"/>
              <a:chOff x="2035770" y="2990055"/>
              <a:chExt cx="8120458" cy="87788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035770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Identifikimi i fëmijëve në moshën e </a:t>
                </a:r>
                <a:r>
                  <a:rPr lang="en-US" dirty="0" err="1">
                    <a:solidFill>
                      <a:schemeClr val="tx1"/>
                    </a:solidFill>
                  </a:rPr>
                  <a:t>Shkollës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së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mesme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011017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Regjistrimi i fëmijëve në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986264" y="2990056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Identifikimi i fëmijëve në situatë rruge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961510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4214" tIns="15002" rIns="344210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Frekuentimi i </a:t>
                </a:r>
                <a:r>
                  <a:rPr lang="en-US" dirty="0" err="1">
                    <a:solidFill>
                      <a:schemeClr val="tx1"/>
                    </a:solidFill>
                  </a:rPr>
                  <a:t>shkollës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së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mesme</a:t>
                </a:r>
                <a:r>
                  <a:rPr lang="sq-AL" dirty="0">
                    <a:solidFill>
                      <a:schemeClr val="tx1"/>
                    </a:solidFill>
                  </a:rPr>
                  <a:t> nga fëmijët (në situatë rruge)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Flowchart: Sequential Access Storage 20"/>
            <p:cNvSpPr/>
            <p:nvPr/>
          </p:nvSpPr>
          <p:spPr>
            <a:xfrm>
              <a:off x="350548" y="1902322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dirty="0">
                  <a:solidFill>
                    <a:schemeClr val="tx1"/>
                  </a:solidFill>
                </a:rPr>
                <a:t>1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4580" y="3509955"/>
            <a:ext cx="10511099" cy="1365703"/>
            <a:chOff x="350547" y="3404801"/>
            <a:chExt cx="10632365" cy="1243400"/>
          </a:xfrm>
        </p:grpSpPr>
        <p:grpSp>
          <p:nvGrpSpPr>
            <p:cNvPr id="15" name="Group 14"/>
            <p:cNvGrpSpPr/>
            <p:nvPr/>
          </p:nvGrpSpPr>
          <p:grpSpPr>
            <a:xfrm>
              <a:off x="838200" y="3404801"/>
              <a:ext cx="10144712" cy="1243400"/>
              <a:chOff x="2033984" y="3075780"/>
              <a:chExt cx="8124030" cy="706437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033984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Vlerësimi i të ardhurave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623468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Planifikimi i buxhetit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212953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Miratimi i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 buxhetit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802437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Zbatimi i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buxhetit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391921" y="3075780"/>
                <a:ext cx="1766093" cy="706437"/>
              </a:xfrm>
              <a:custGeom>
                <a:avLst/>
                <a:gdLst>
                  <a:gd name="connsiteX0" fmla="*/ 0 w 1766093"/>
                  <a:gd name="connsiteY0" fmla="*/ 0 h 706437"/>
                  <a:gd name="connsiteX1" fmla="*/ 1412875 w 1766093"/>
                  <a:gd name="connsiteY1" fmla="*/ 0 h 706437"/>
                  <a:gd name="connsiteX2" fmla="*/ 1766093 w 1766093"/>
                  <a:gd name="connsiteY2" fmla="*/ 353219 h 706437"/>
                  <a:gd name="connsiteX3" fmla="*/ 1412875 w 1766093"/>
                  <a:gd name="connsiteY3" fmla="*/ 706437 h 706437"/>
                  <a:gd name="connsiteX4" fmla="*/ 0 w 1766093"/>
                  <a:gd name="connsiteY4" fmla="*/ 706437 h 706437"/>
                  <a:gd name="connsiteX5" fmla="*/ 353219 w 1766093"/>
                  <a:gd name="connsiteY5" fmla="*/ 353219 h 706437"/>
                  <a:gd name="connsiteX6" fmla="*/ 0 w 1766093"/>
                  <a:gd name="connsiteY6" fmla="*/ 0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6093" h="706437">
                    <a:moveTo>
                      <a:pt x="0" y="0"/>
                    </a:moveTo>
                    <a:lnTo>
                      <a:pt x="1412875" y="0"/>
                    </a:lnTo>
                    <a:lnTo>
                      <a:pt x="1766093" y="353219"/>
                    </a:lnTo>
                    <a:lnTo>
                      <a:pt x="1412875" y="706437"/>
                    </a:lnTo>
                    <a:lnTo>
                      <a:pt x="0" y="706437"/>
                    </a:lnTo>
                    <a:lnTo>
                      <a:pt x="353219" y="3532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20" tIns="15002" rIns="279916" bIns="15002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Monitorimi i Buxhetit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Flowchart: Sequential Access Storage 25"/>
            <p:cNvSpPr/>
            <p:nvPr/>
          </p:nvSpPr>
          <p:spPr>
            <a:xfrm>
              <a:off x="350547" y="3678838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dirty="0">
                  <a:solidFill>
                    <a:schemeClr val="tx1"/>
                  </a:solidFill>
                </a:rPr>
                <a:t>2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4580" y="5030190"/>
            <a:ext cx="10667378" cy="1365703"/>
            <a:chOff x="350546" y="5151848"/>
            <a:chExt cx="10520654" cy="1160462"/>
          </a:xfrm>
        </p:grpSpPr>
        <p:grpSp>
          <p:nvGrpSpPr>
            <p:cNvPr id="22" name="Group 21"/>
            <p:cNvGrpSpPr/>
            <p:nvPr/>
          </p:nvGrpSpPr>
          <p:grpSpPr>
            <a:xfrm>
              <a:off x="843656" y="5151848"/>
              <a:ext cx="10027544" cy="1160462"/>
              <a:chOff x="839595" y="4854549"/>
              <a:chExt cx="8123237" cy="1160462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839595" y="4854549"/>
                <a:ext cx="2901156" cy="1160462"/>
              </a:xfrm>
              <a:custGeom>
                <a:avLst/>
                <a:gdLst>
                  <a:gd name="connsiteX0" fmla="*/ 0 w 2901156"/>
                  <a:gd name="connsiteY0" fmla="*/ 0 h 1160462"/>
                  <a:gd name="connsiteX1" fmla="*/ 2320925 w 2901156"/>
                  <a:gd name="connsiteY1" fmla="*/ 0 h 1160462"/>
                  <a:gd name="connsiteX2" fmla="*/ 2901156 w 2901156"/>
                  <a:gd name="connsiteY2" fmla="*/ 580231 h 1160462"/>
                  <a:gd name="connsiteX3" fmla="*/ 2320925 w 2901156"/>
                  <a:gd name="connsiteY3" fmla="*/ 1160462 h 1160462"/>
                  <a:gd name="connsiteX4" fmla="*/ 0 w 2901156"/>
                  <a:gd name="connsiteY4" fmla="*/ 1160462 h 1160462"/>
                  <a:gd name="connsiteX5" fmla="*/ 580231 w 2901156"/>
                  <a:gd name="connsiteY5" fmla="*/ 580231 h 1160462"/>
                  <a:gd name="connsiteX6" fmla="*/ 0 w 2901156"/>
                  <a:gd name="connsiteY6" fmla="*/ 0 h 116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9180" tIns="18002" rIns="453176" bIns="18002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Institucionalizimi i bordit të prindërve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450635" y="4854549"/>
                <a:ext cx="2901156" cy="1160462"/>
              </a:xfrm>
              <a:custGeom>
                <a:avLst/>
                <a:gdLst>
                  <a:gd name="connsiteX0" fmla="*/ 0 w 2901156"/>
                  <a:gd name="connsiteY0" fmla="*/ 0 h 1160462"/>
                  <a:gd name="connsiteX1" fmla="*/ 2320925 w 2901156"/>
                  <a:gd name="connsiteY1" fmla="*/ 0 h 1160462"/>
                  <a:gd name="connsiteX2" fmla="*/ 2901156 w 2901156"/>
                  <a:gd name="connsiteY2" fmla="*/ 580231 h 1160462"/>
                  <a:gd name="connsiteX3" fmla="*/ 2320925 w 2901156"/>
                  <a:gd name="connsiteY3" fmla="*/ 1160462 h 1160462"/>
                  <a:gd name="connsiteX4" fmla="*/ 0 w 2901156"/>
                  <a:gd name="connsiteY4" fmla="*/ 1160462 h 1160462"/>
                  <a:gd name="connsiteX5" fmla="*/ 580231 w 2901156"/>
                  <a:gd name="connsiteY5" fmla="*/ 580231 h 1160462"/>
                  <a:gd name="connsiteX6" fmla="*/ 0 w 2901156"/>
                  <a:gd name="connsiteY6" fmla="*/ 0 h 116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9180" tIns="18002" rIns="453176" bIns="18002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dirty="0">
                    <a:solidFill>
                      <a:schemeClr val="tx1"/>
                    </a:solidFill>
                  </a:rPr>
                  <a:t>Rekrutimi i prindërve për bordin e prindërve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061676" y="4854549"/>
                <a:ext cx="2901156" cy="1160462"/>
              </a:xfrm>
              <a:custGeom>
                <a:avLst/>
                <a:gdLst>
                  <a:gd name="connsiteX0" fmla="*/ 0 w 2901156"/>
                  <a:gd name="connsiteY0" fmla="*/ 0 h 1160462"/>
                  <a:gd name="connsiteX1" fmla="*/ 2320925 w 2901156"/>
                  <a:gd name="connsiteY1" fmla="*/ 0 h 1160462"/>
                  <a:gd name="connsiteX2" fmla="*/ 2901156 w 2901156"/>
                  <a:gd name="connsiteY2" fmla="*/ 580231 h 1160462"/>
                  <a:gd name="connsiteX3" fmla="*/ 2320925 w 2901156"/>
                  <a:gd name="connsiteY3" fmla="*/ 1160462 h 1160462"/>
                  <a:gd name="connsiteX4" fmla="*/ 0 w 2901156"/>
                  <a:gd name="connsiteY4" fmla="*/ 1160462 h 1160462"/>
                  <a:gd name="connsiteX5" fmla="*/ 580231 w 2901156"/>
                  <a:gd name="connsiteY5" fmla="*/ 580231 h 1160462"/>
                  <a:gd name="connsiteX6" fmla="*/ 0 w 2901156"/>
                  <a:gd name="connsiteY6" fmla="*/ 0 h 116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156" h="1160462">
                    <a:moveTo>
                      <a:pt x="0" y="0"/>
                    </a:moveTo>
                    <a:lnTo>
                      <a:pt x="2320925" y="0"/>
                    </a:lnTo>
                    <a:lnTo>
                      <a:pt x="2901156" y="580231"/>
                    </a:lnTo>
                    <a:lnTo>
                      <a:pt x="2320925" y="1160462"/>
                    </a:lnTo>
                    <a:lnTo>
                      <a:pt x="0" y="1160462"/>
                    </a:lnTo>
                    <a:lnTo>
                      <a:pt x="580231" y="5802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9180" tIns="18002" rIns="453176" bIns="18002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Pjesëmarrja e bordit të prindërve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Flowchart: Sequential Access Storage 26"/>
            <p:cNvSpPr/>
            <p:nvPr/>
          </p:nvSpPr>
          <p:spPr>
            <a:xfrm>
              <a:off x="350546" y="5357697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dirty="0">
                  <a:solidFill>
                    <a:schemeClr val="tx1"/>
                  </a:solidFill>
                </a:rPr>
                <a:t>3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1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862" y="641132"/>
            <a:ext cx="10746827" cy="1143000"/>
          </a:xfrm>
        </p:spPr>
        <p:txBody>
          <a:bodyPr>
            <a:normAutofit fontScale="90000"/>
          </a:bodyPr>
          <a:lstStyle/>
          <a:p>
            <a:r>
              <a:rPr lang="en-US" u="sng" dirty="0" err="1"/>
              <a:t>Arsimi</a:t>
            </a:r>
            <a:r>
              <a:rPr lang="en-US" u="sng" dirty="0"/>
              <a:t> </a:t>
            </a:r>
            <a:r>
              <a:rPr lang="en-US" u="sng" dirty="0" err="1"/>
              <a:t>parashkollor</a:t>
            </a:r>
            <a:r>
              <a:rPr lang="en-US" u="sng" dirty="0"/>
              <a:t> (</a:t>
            </a:r>
            <a:r>
              <a:rPr lang="sq-AL" u="sng" dirty="0"/>
              <a:t>Buxhetimi </a:t>
            </a:r>
            <a:r>
              <a:rPr lang="en-US" u="sng" dirty="0"/>
              <a:t>) </a:t>
            </a:r>
            <a:br>
              <a:rPr lang="en-US" u="sng" dirty="0"/>
            </a:br>
            <a:r>
              <a:rPr lang="en-US" u="sng" dirty="0" err="1"/>
              <a:t>Baza</a:t>
            </a:r>
            <a:r>
              <a:rPr lang="en-US" u="sng" dirty="0"/>
              <a:t> </a:t>
            </a:r>
            <a:r>
              <a:rPr lang="en-US" u="sng" dirty="0" err="1"/>
              <a:t>ligjore</a:t>
            </a:r>
            <a:endParaRPr lang="en-US" u="sng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1C7E65-B2C5-4A20-8ACE-5D47B1C1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869" y="1984409"/>
            <a:ext cx="9957155" cy="3456739"/>
          </a:xfrm>
        </p:spPr>
        <p:txBody>
          <a:bodyPr>
            <a:noAutofit/>
          </a:bodyPr>
          <a:lstStyle/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 err="1">
                <a:cs typeface="Times New Roman" panose="02020603050405020304" pitchFamily="18" charset="0"/>
              </a:rPr>
              <a:t>Ligji</a:t>
            </a:r>
            <a:r>
              <a:rPr lang="en-US" dirty="0">
                <a:cs typeface="Times New Roman" panose="02020603050405020304" pitchFamily="18" charset="0"/>
              </a:rPr>
              <a:t> Nr. 139, </a:t>
            </a:r>
            <a:r>
              <a:rPr lang="en-US" dirty="0" err="1">
                <a:cs typeface="Times New Roman" panose="02020603050405020304" pitchFamily="18" charset="0"/>
              </a:rPr>
              <a:t>datë</a:t>
            </a:r>
            <a:r>
              <a:rPr lang="en-US" dirty="0">
                <a:cs typeface="Times New Roman" panose="02020603050405020304" pitchFamily="18" charset="0"/>
              </a:rPr>
              <a:t> 17.12.2015 “</a:t>
            </a:r>
            <a:r>
              <a:rPr lang="en-US" dirty="0" err="1">
                <a:cs typeface="Times New Roman" panose="02020603050405020304" pitchFamily="18" charset="0"/>
              </a:rPr>
              <a:t>Për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Vetëqeverisjen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Vendore</a:t>
            </a:r>
            <a:r>
              <a:rPr lang="en-US" dirty="0">
                <a:cs typeface="Times New Roman" panose="02020603050405020304" pitchFamily="18" charset="0"/>
              </a:rPr>
              <a:t>” </a:t>
            </a:r>
            <a:r>
              <a:rPr lang="en-US" dirty="0" err="1">
                <a:cs typeface="Times New Roman" panose="02020603050405020304" pitchFamily="18" charset="0"/>
              </a:rPr>
              <a:t>nenet</a:t>
            </a:r>
            <a:r>
              <a:rPr lang="en-US" dirty="0">
                <a:cs typeface="Times New Roman" panose="02020603050405020304" pitchFamily="18" charset="0"/>
              </a:rPr>
              <a:t> 9, 34, 35, 40.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 err="1">
                <a:cs typeface="Times New Roman" panose="02020603050405020304" pitchFamily="18" charset="0"/>
              </a:rPr>
              <a:t>Ligji</a:t>
            </a:r>
            <a:r>
              <a:rPr lang="en-US" dirty="0">
                <a:cs typeface="Times New Roman" panose="02020603050405020304" pitchFamily="18" charset="0"/>
              </a:rPr>
              <a:t> Nr. 9936, </a:t>
            </a:r>
            <a:r>
              <a:rPr lang="en-US" dirty="0" err="1">
                <a:cs typeface="Times New Roman" panose="02020603050405020304" pitchFamily="18" charset="0"/>
              </a:rPr>
              <a:t>datë</a:t>
            </a:r>
            <a:r>
              <a:rPr lang="en-US" dirty="0">
                <a:cs typeface="Times New Roman" panose="02020603050405020304" pitchFamily="18" charset="0"/>
              </a:rPr>
              <a:t> 26.06.2008, “</a:t>
            </a:r>
            <a:r>
              <a:rPr lang="en-US" dirty="0" err="1">
                <a:cs typeface="Times New Roman" panose="02020603050405020304" pitchFamily="18" charset="0"/>
              </a:rPr>
              <a:t>Për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Menaxhimin</a:t>
            </a:r>
            <a:r>
              <a:rPr lang="en-US" dirty="0">
                <a:cs typeface="Times New Roman" panose="02020603050405020304" pitchFamily="18" charset="0"/>
              </a:rPr>
              <a:t> e </a:t>
            </a:r>
            <a:r>
              <a:rPr lang="en-US" dirty="0" err="1">
                <a:cs typeface="Times New Roman" panose="02020603050405020304" pitchFamily="18" charset="0"/>
              </a:rPr>
              <a:t>Sistemit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Buxhetor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në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Republikën</a:t>
            </a:r>
            <a:r>
              <a:rPr lang="en-US" dirty="0">
                <a:cs typeface="Times New Roman" panose="02020603050405020304" pitchFamily="18" charset="0"/>
              </a:rPr>
              <a:t> e </a:t>
            </a:r>
            <a:r>
              <a:rPr lang="en-US" dirty="0" err="1">
                <a:cs typeface="Times New Roman" panose="02020603050405020304" pitchFamily="18" charset="0"/>
              </a:rPr>
              <a:t>Shqipërisë</a:t>
            </a:r>
            <a:r>
              <a:rPr lang="en-US" dirty="0">
                <a:cs typeface="Times New Roman" panose="02020603050405020304" pitchFamily="18" charset="0"/>
              </a:rPr>
              <a:t>” </a:t>
            </a:r>
            <a:r>
              <a:rPr lang="en-US" dirty="0" err="1">
                <a:cs typeface="Times New Roman" panose="02020603050405020304" pitchFamily="18" charset="0"/>
              </a:rPr>
              <a:t>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ndryshuar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nenet</a:t>
            </a:r>
            <a:r>
              <a:rPr lang="en-US" dirty="0">
                <a:cs typeface="Times New Roman" panose="02020603050405020304" pitchFamily="18" charset="0"/>
              </a:rPr>
              <a:t> 6, 15, 32, 33, 47.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 err="1">
                <a:cs typeface="Times New Roman" panose="02020603050405020304" pitchFamily="18" charset="0"/>
              </a:rPr>
              <a:t>Ligji</a:t>
            </a:r>
            <a:r>
              <a:rPr lang="en-US" dirty="0">
                <a:cs typeface="Times New Roman" panose="02020603050405020304" pitchFamily="18" charset="0"/>
              </a:rPr>
              <a:t> Nr. 68, </a:t>
            </a:r>
            <a:r>
              <a:rPr lang="en-US" dirty="0" err="1">
                <a:cs typeface="Times New Roman" panose="02020603050405020304" pitchFamily="18" charset="0"/>
              </a:rPr>
              <a:t>datë</a:t>
            </a:r>
            <a:r>
              <a:rPr lang="en-US" dirty="0">
                <a:cs typeface="Times New Roman" panose="02020603050405020304" pitchFamily="18" charset="0"/>
              </a:rPr>
              <a:t> 27.04.2017 “</a:t>
            </a:r>
            <a:r>
              <a:rPr lang="en-US" dirty="0" err="1">
                <a:cs typeface="Times New Roman" panose="02020603050405020304" pitchFamily="18" charset="0"/>
              </a:rPr>
              <a:t>Për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Financat</a:t>
            </a:r>
            <a:r>
              <a:rPr lang="en-US" dirty="0">
                <a:cs typeface="Times New Roman" panose="02020603050405020304" pitchFamily="18" charset="0"/>
              </a:rPr>
              <a:t> e </a:t>
            </a:r>
            <a:r>
              <a:rPr lang="en-US" dirty="0" err="1">
                <a:cs typeface="Times New Roman" panose="02020603050405020304" pitchFamily="18" charset="0"/>
              </a:rPr>
              <a:t>Vetëqeverisjes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Vendore</a:t>
            </a:r>
            <a:r>
              <a:rPr lang="en-US" dirty="0">
                <a:cs typeface="Times New Roman" panose="02020603050405020304" pitchFamily="18" charset="0"/>
              </a:rPr>
              <a:t>” </a:t>
            </a:r>
            <a:r>
              <a:rPr lang="en-US" dirty="0" err="1">
                <a:cs typeface="Times New Roman" panose="02020603050405020304" pitchFamily="18" charset="0"/>
              </a:rPr>
              <a:t>nenet</a:t>
            </a:r>
            <a:r>
              <a:rPr lang="en-US" dirty="0">
                <a:cs typeface="Times New Roman" panose="02020603050405020304" pitchFamily="18" charset="0"/>
              </a:rPr>
              <a:t> 12, 14, 33, 34, 35, 36, 37, 38, 39, 40, 41, 42, 43, 44, 45, 46, 50, 51, 53, 54.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 err="1">
                <a:cs typeface="Times New Roman" panose="02020603050405020304" pitchFamily="18" charset="0"/>
              </a:rPr>
              <a:t>Ligji</a:t>
            </a:r>
            <a:r>
              <a:rPr lang="en-US" dirty="0">
                <a:cs typeface="Times New Roman" panose="02020603050405020304" pitchFamily="18" charset="0"/>
              </a:rPr>
              <a:t> Nr. 9632, </a:t>
            </a:r>
            <a:r>
              <a:rPr lang="en-US" dirty="0" err="1">
                <a:cs typeface="Times New Roman" panose="02020603050405020304" pitchFamily="18" charset="0"/>
              </a:rPr>
              <a:t>datë</a:t>
            </a:r>
            <a:r>
              <a:rPr lang="en-US" dirty="0">
                <a:cs typeface="Times New Roman" panose="02020603050405020304" pitchFamily="18" charset="0"/>
              </a:rPr>
              <a:t> 30.10.2006 “</a:t>
            </a:r>
            <a:r>
              <a:rPr lang="en-US" dirty="0" err="1">
                <a:cs typeface="Times New Roman" panose="02020603050405020304" pitchFamily="18" charset="0"/>
              </a:rPr>
              <a:t>Për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sistemin</a:t>
            </a:r>
            <a:r>
              <a:rPr lang="en-US" dirty="0">
                <a:cs typeface="Times New Roman" panose="02020603050405020304" pitchFamily="18" charset="0"/>
              </a:rPr>
              <a:t> e </a:t>
            </a:r>
            <a:r>
              <a:rPr lang="en-US" dirty="0" err="1">
                <a:cs typeface="Times New Roman" panose="02020603050405020304" pitchFamily="18" charset="0"/>
              </a:rPr>
              <a:t>taksave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vendore</a:t>
            </a:r>
            <a:r>
              <a:rPr lang="en-US" dirty="0">
                <a:cs typeface="Times New Roman" panose="02020603050405020304" pitchFamily="18" charset="0"/>
              </a:rPr>
              <a:t>” </a:t>
            </a:r>
            <a:r>
              <a:rPr lang="en-US" dirty="0" err="1">
                <a:cs typeface="Times New Roman" panose="02020603050405020304" pitchFamily="18" charset="0"/>
              </a:rPr>
              <a:t>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ndryshuar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 err="1">
                <a:cs typeface="Times New Roman" panose="02020603050405020304" pitchFamily="18" charset="0"/>
              </a:rPr>
              <a:t>Ligji</a:t>
            </a:r>
            <a:r>
              <a:rPr lang="en-US" dirty="0">
                <a:cs typeface="Times New Roman" panose="02020603050405020304" pitchFamily="18" charset="0"/>
              </a:rPr>
              <a:t> Nr. 69, </a:t>
            </a:r>
            <a:r>
              <a:rPr lang="en-US" dirty="0" err="1">
                <a:cs typeface="Times New Roman" panose="02020603050405020304" pitchFamily="18" charset="0"/>
              </a:rPr>
              <a:t>datë</a:t>
            </a:r>
            <a:r>
              <a:rPr lang="en-US" dirty="0">
                <a:cs typeface="Times New Roman" panose="02020603050405020304" pitchFamily="18" charset="0"/>
              </a:rPr>
              <a:t> 21.06.2012 “</a:t>
            </a:r>
            <a:r>
              <a:rPr lang="en-US" dirty="0" err="1">
                <a:cs typeface="Times New Roman" panose="02020603050405020304" pitchFamily="18" charset="0"/>
              </a:rPr>
              <a:t>Për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sistemin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arsimor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parauniversitar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në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Republikën</a:t>
            </a:r>
            <a:r>
              <a:rPr lang="en-US" dirty="0">
                <a:cs typeface="Times New Roman" panose="02020603050405020304" pitchFamily="18" charset="0"/>
              </a:rPr>
              <a:t> e </a:t>
            </a:r>
            <a:r>
              <a:rPr lang="en-US" dirty="0" err="1">
                <a:cs typeface="Times New Roman" panose="02020603050405020304" pitchFamily="18" charset="0"/>
              </a:rPr>
              <a:t>Shqipërisë</a:t>
            </a:r>
            <a:r>
              <a:rPr lang="en-US" dirty="0">
                <a:cs typeface="Times New Roman" panose="02020603050405020304" pitchFamily="18" charset="0"/>
              </a:rPr>
              <a:t>” </a:t>
            </a:r>
            <a:r>
              <a:rPr lang="en-US" dirty="0" err="1">
                <a:cs typeface="Times New Roman" panose="02020603050405020304" pitchFamily="18" charset="0"/>
              </a:rPr>
              <a:t>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ndryshuar</a:t>
            </a:r>
            <a:r>
              <a:rPr lang="en-US" dirty="0">
                <a:cs typeface="Times New Roman" panose="02020603050405020304" pitchFamily="18" charset="0"/>
              </a:rPr>
              <a:t> me </a:t>
            </a:r>
            <a:r>
              <a:rPr lang="en-US" dirty="0" err="1">
                <a:cs typeface="Times New Roman" panose="02020603050405020304" pitchFamily="18" charset="0"/>
              </a:rPr>
              <a:t>Ligjin</a:t>
            </a:r>
            <a:r>
              <a:rPr lang="en-US" dirty="0">
                <a:cs typeface="Times New Roman" panose="02020603050405020304" pitchFamily="18" charset="0"/>
              </a:rPr>
              <a:t> Nr. 48/2018, </a:t>
            </a:r>
            <a:r>
              <a:rPr lang="en-US" dirty="0" err="1">
                <a:cs typeface="Times New Roman" panose="02020603050405020304" pitchFamily="18" charset="0"/>
              </a:rPr>
              <a:t>neni</a:t>
            </a:r>
            <a:r>
              <a:rPr lang="en-US" dirty="0">
                <a:cs typeface="Times New Roman" panose="02020603050405020304" pitchFamily="18" charset="0"/>
              </a:rPr>
              <a:t> 26.</a:t>
            </a:r>
          </a:p>
        </p:txBody>
      </p:sp>
    </p:spTree>
    <p:extLst>
      <p:ext uri="{BB962C8B-B14F-4D97-AF65-F5344CB8AC3E}">
        <p14:creationId xmlns:p14="http://schemas.microsoft.com/office/powerpoint/2010/main" val="28951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03" y="897223"/>
            <a:ext cx="10857187" cy="1140898"/>
          </a:xfrm>
        </p:spPr>
        <p:txBody>
          <a:bodyPr>
            <a:normAutofit fontScale="90000"/>
          </a:bodyPr>
          <a:lstStyle/>
          <a:p>
            <a:r>
              <a:rPr lang="en-US" sz="3900" u="sng" dirty="0" err="1"/>
              <a:t>Analizë</a:t>
            </a:r>
            <a:r>
              <a:rPr lang="en-US" sz="3900" u="sng" dirty="0"/>
              <a:t> </a:t>
            </a:r>
            <a:r>
              <a:rPr lang="en-US" sz="3900" u="sng" dirty="0" err="1"/>
              <a:t>Buxhetimi</a:t>
            </a:r>
            <a:r>
              <a:rPr lang="en-US" sz="3900" u="sng" dirty="0"/>
              <a:t> :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parashkollor</a:t>
            </a:r>
            <a:r>
              <a:rPr lang="en-US" sz="3900" u="sng" dirty="0"/>
              <a:t>, </a:t>
            </a:r>
            <a:r>
              <a:rPr lang="en-US" sz="3900" u="sng" dirty="0" err="1"/>
              <a:t>Bazë</a:t>
            </a:r>
            <a:r>
              <a:rPr lang="en-US" sz="3900" u="sng" dirty="0"/>
              <a:t>, </a:t>
            </a:r>
            <a:r>
              <a:rPr lang="en-US" sz="3900" u="sng" dirty="0" err="1"/>
              <a:t>i</a:t>
            </a:r>
            <a:r>
              <a:rPr lang="en-US" sz="3900" u="sng" dirty="0"/>
              <a:t> </a:t>
            </a:r>
            <a:r>
              <a:rPr lang="en-US" sz="3900" u="sng" dirty="0" err="1"/>
              <a:t>Mesëm</a:t>
            </a:r>
            <a:r>
              <a:rPr lang="en-US" sz="3900" u="sng" dirty="0"/>
              <a:t> </a:t>
            </a:r>
            <a:r>
              <a:rPr lang="en-US" sz="3900" u="sng" dirty="0" err="1"/>
              <a:t>i</a:t>
            </a:r>
            <a:r>
              <a:rPr lang="en-US" sz="3900" u="sng" dirty="0"/>
              <a:t> </a:t>
            </a:r>
            <a:r>
              <a:rPr lang="en-US" sz="3900" u="sng" dirty="0" err="1"/>
              <a:t>lartë</a:t>
            </a:r>
            <a:r>
              <a:rPr lang="en-US" sz="3900" u="sng" dirty="0"/>
              <a:t>-I </a:t>
            </a:r>
            <a:r>
              <a:rPr lang="en-US" sz="3900" u="sng" dirty="0" err="1"/>
              <a:t>orientuar</a:t>
            </a:r>
            <a:r>
              <a:rPr lang="en-US" sz="3900" u="sng" dirty="0"/>
              <a:t>, </a:t>
            </a:r>
            <a:r>
              <a:rPr lang="en-US" sz="3900" u="sng" dirty="0" err="1"/>
              <a:t>profesional</a:t>
            </a:r>
            <a:br>
              <a:rPr lang="en-US" sz="3600" dirty="0"/>
            </a:b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C4279F-BF6D-4159-9DBE-77D2EEAD9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002810"/>
              </p:ext>
            </p:extLst>
          </p:nvPr>
        </p:nvGraphicFramePr>
        <p:xfrm>
          <a:off x="399393" y="1614817"/>
          <a:ext cx="11393214" cy="514673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499945">
                  <a:extLst>
                    <a:ext uri="{9D8B030D-6E8A-4147-A177-3AD203B41FA5}">
                      <a16:colId xmlns:a16="http://schemas.microsoft.com/office/drawing/2014/main" val="1442905362"/>
                    </a:ext>
                  </a:extLst>
                </a:gridCol>
                <a:gridCol w="7893269">
                  <a:extLst>
                    <a:ext uri="{9D8B030D-6E8A-4147-A177-3AD203B41FA5}">
                      <a16:colId xmlns:a16="http://schemas.microsoft.com/office/drawing/2014/main" val="3101435996"/>
                    </a:ext>
                  </a:extLst>
                </a:gridCol>
              </a:tblGrid>
              <a:tr h="757856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8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712" marR="36712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endParaRPr lang="en-US" sz="1800" b="1" dirty="0">
                        <a:effectLst/>
                        <a:latin typeface="+mj-lt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lang="sq-AL" sz="1800" b="1" dirty="0">
                          <a:effectLst/>
                          <a:latin typeface="+mj-lt"/>
                        </a:rPr>
                        <a:t>Disa nga te dhenat dhe treguesit qe sherbejne per analizen dhe vleresimin</a:t>
                      </a:r>
                      <a:r>
                        <a:rPr lang="en-US" sz="18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sq-AL" sz="1800" b="1" dirty="0">
                          <a:effectLst/>
                          <a:latin typeface="+mj-lt"/>
                        </a:rPr>
                        <a:t>e  situates</a:t>
                      </a:r>
                      <a:endParaRPr lang="en-US" sz="1800" b="1" dirty="0">
                        <a:effectLst/>
                        <a:latin typeface="+mj-lt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12" marR="36712" marT="0" marB="0"/>
                </a:tc>
                <a:extLst>
                  <a:ext uri="{0D108BD9-81ED-4DB2-BD59-A6C34878D82A}">
                    <a16:rowId xmlns:a16="http://schemas.microsoft.com/office/drawing/2014/main" val="3763528239"/>
                  </a:ext>
                </a:extLst>
              </a:tr>
              <a:tr h="8298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sq-AL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Vlerësimi i të ardhurave 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ardhurat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taksat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tarifat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vendore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Transferimet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qeveria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qendrore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ardhurat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asetet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publike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koncesionet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Treguesi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mbledhjes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së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ardhurave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fiskale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jo-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fiskale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947015"/>
                  </a:ext>
                </a:extLst>
              </a:tr>
              <a:tr h="953911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sq-AL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Planifikimi i buxhetit 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Prioritetet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objektivat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strategjikë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Burimet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financiare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disponueshme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Nevojat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investimeve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shpenzimeve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operative.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Krahasimi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planifikimit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realizimin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827445"/>
                  </a:ext>
                </a:extLst>
              </a:tr>
              <a:tr h="74858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sq-AL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Miratimi i buxhetit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ligjor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miratimit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buxhetit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këshilli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bashkiak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Periudha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miratimit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amendimet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Raporti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konsultimeve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komunitetin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790651"/>
                  </a:ext>
                </a:extLst>
              </a:tr>
              <a:tr h="420414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sq-AL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Zbatimi i buxhetit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Alokimi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disbursimi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fondeve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Efikasiteti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shpenzimeve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Përmbushja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objektivave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financiare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725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sq-AL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Monitorimi i buxhetit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Mekanizmat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kontrollit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Raportet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periodike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shpenzimeve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Auditimi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vlerësimi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performancës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financiare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44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686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03" y="897223"/>
            <a:ext cx="10857187" cy="1140898"/>
          </a:xfrm>
        </p:spPr>
        <p:txBody>
          <a:bodyPr>
            <a:normAutofit fontScale="90000"/>
          </a:bodyPr>
          <a:lstStyle/>
          <a:p>
            <a:r>
              <a:rPr lang="en-US" sz="3900" u="sng" dirty="0" err="1"/>
              <a:t>Analizë</a:t>
            </a:r>
            <a:r>
              <a:rPr lang="en-US" sz="3900" u="sng" dirty="0"/>
              <a:t> Bordet  :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parashkollor</a:t>
            </a:r>
            <a:r>
              <a:rPr lang="en-US" sz="3900" u="sng" dirty="0"/>
              <a:t>, </a:t>
            </a:r>
            <a:r>
              <a:rPr lang="en-US" sz="3900" u="sng" dirty="0" err="1"/>
              <a:t>Bazë</a:t>
            </a:r>
            <a:r>
              <a:rPr lang="en-US" sz="3900" u="sng" dirty="0"/>
              <a:t>, </a:t>
            </a:r>
            <a:r>
              <a:rPr lang="en-US" sz="3900" u="sng" dirty="0" err="1"/>
              <a:t>i</a:t>
            </a:r>
            <a:r>
              <a:rPr lang="en-US" sz="3900" u="sng" dirty="0"/>
              <a:t> </a:t>
            </a:r>
            <a:r>
              <a:rPr lang="en-US" sz="3900" u="sng" dirty="0" err="1"/>
              <a:t>Mesëm</a:t>
            </a:r>
            <a:r>
              <a:rPr lang="en-US" sz="3900" u="sng" dirty="0"/>
              <a:t> </a:t>
            </a:r>
            <a:r>
              <a:rPr lang="en-US" sz="3900" u="sng" dirty="0" err="1"/>
              <a:t>i</a:t>
            </a:r>
            <a:r>
              <a:rPr lang="en-US" sz="3900" u="sng" dirty="0"/>
              <a:t> </a:t>
            </a:r>
            <a:r>
              <a:rPr lang="en-US" sz="3900" u="sng" dirty="0" err="1"/>
              <a:t>lartë</a:t>
            </a:r>
            <a:r>
              <a:rPr lang="en-US" sz="3900" u="sng" dirty="0"/>
              <a:t>-I </a:t>
            </a:r>
            <a:r>
              <a:rPr lang="en-US" sz="3900" u="sng" dirty="0" err="1"/>
              <a:t>orientuar</a:t>
            </a:r>
            <a:r>
              <a:rPr lang="en-US" sz="3900" u="sng" dirty="0"/>
              <a:t>, </a:t>
            </a:r>
            <a:r>
              <a:rPr lang="en-US" sz="3900" u="sng" dirty="0" err="1"/>
              <a:t>profesional</a:t>
            </a:r>
            <a:br>
              <a:rPr lang="en-US" sz="3600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BED7A4-E979-4A2E-93F4-2479AD230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78956"/>
              </p:ext>
            </p:extLst>
          </p:nvPr>
        </p:nvGraphicFramePr>
        <p:xfrm>
          <a:off x="394137" y="1875915"/>
          <a:ext cx="11655623" cy="4854308"/>
        </p:xfrm>
        <a:graphic>
          <a:graphicData uri="http://schemas.openxmlformats.org/drawingml/2006/table">
            <a:tbl>
              <a:tblPr firstCol="1" bandRow="1">
                <a:tableStyleId>{351E445B-BAAA-44C9-9F55-DEEC189AE76F}</a:tableStyleId>
              </a:tblPr>
              <a:tblGrid>
                <a:gridCol w="3293216">
                  <a:extLst>
                    <a:ext uri="{9D8B030D-6E8A-4147-A177-3AD203B41FA5}">
                      <a16:colId xmlns:a16="http://schemas.microsoft.com/office/drawing/2014/main" val="3856188022"/>
                    </a:ext>
                  </a:extLst>
                </a:gridCol>
                <a:gridCol w="8362407">
                  <a:extLst>
                    <a:ext uri="{9D8B030D-6E8A-4147-A177-3AD203B41FA5}">
                      <a16:colId xmlns:a16="http://schemas.microsoft.com/office/drawing/2014/main" val="1845906119"/>
                    </a:ext>
                  </a:extLst>
                </a:gridCol>
              </a:tblGrid>
              <a:tr h="346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q-AL" sz="1600" b="1" dirty="0">
                          <a:effectLst/>
                        </a:rPr>
                        <a:t>Veprimtaritë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q-AL" sz="2000" b="1" dirty="0">
                          <a:effectLst/>
                        </a:rPr>
                        <a:t>Ligjërisht detyrues ose jo detyrues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extLst>
                  <a:ext uri="{0D108BD9-81ED-4DB2-BD59-A6C34878D82A}">
                    <a16:rowId xmlns:a16="http://schemas.microsoft.com/office/drawing/2014/main" val="938849624"/>
                  </a:ext>
                </a:extLst>
              </a:tr>
              <a:tr h="1478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q-AL" sz="1600" dirty="0">
                          <a:effectLst/>
                        </a:rPr>
                        <a:t>Institucionalizimi i bordit të prindërve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Institucionalizimi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i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bordit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të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prindërve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000" dirty="0">
                          <a:effectLst/>
                        </a:rPr>
                        <a:t>Lista e </a:t>
                      </a:r>
                      <a:r>
                        <a:rPr lang="en-GB" sz="2000" dirty="0" err="1">
                          <a:effectLst/>
                        </a:rPr>
                        <a:t>kopshteve</a:t>
                      </a:r>
                      <a:r>
                        <a:rPr lang="en-GB" sz="2000" dirty="0">
                          <a:effectLst/>
                        </a:rPr>
                        <a:t>/</a:t>
                      </a:r>
                      <a:r>
                        <a:rPr lang="en-GB" sz="2000" dirty="0" err="1">
                          <a:effectLst/>
                        </a:rPr>
                        <a:t>shkollave</a:t>
                      </a:r>
                      <a:r>
                        <a:rPr lang="en-GB" sz="2000" dirty="0">
                          <a:effectLst/>
                        </a:rPr>
                        <a:t>  me </a:t>
                      </a:r>
                      <a:r>
                        <a:rPr lang="en-GB" sz="2000" dirty="0" err="1">
                          <a:effectLst/>
                        </a:rPr>
                        <a:t>borde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funksionale</a:t>
                      </a:r>
                      <a:r>
                        <a:rPr lang="en-GB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000" dirty="0" err="1">
                          <a:effectLst/>
                        </a:rPr>
                        <a:t>Regjistrat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mbledhjeve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të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bordit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të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prindërve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dhe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vendimet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marra</a:t>
                      </a:r>
                      <a:r>
                        <a:rPr lang="en-GB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000" dirty="0" err="1">
                          <a:effectLst/>
                        </a:rPr>
                        <a:t>Struktura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organizative</a:t>
                      </a:r>
                      <a:r>
                        <a:rPr lang="en-GB" sz="2000" dirty="0">
                          <a:effectLst/>
                        </a:rPr>
                        <a:t> (po/jo) </a:t>
                      </a:r>
                      <a:r>
                        <a:rPr lang="en-GB" sz="2000" dirty="0" err="1">
                          <a:effectLst/>
                        </a:rPr>
                        <a:t>dhe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përfaqësimi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i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prindërve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në</a:t>
                      </a:r>
                      <a:r>
                        <a:rPr lang="en-GB" sz="2000" dirty="0">
                          <a:effectLst/>
                        </a:rPr>
                        <a:t> bord (nr. </a:t>
                      </a:r>
                      <a:r>
                        <a:rPr lang="en-GB" sz="2000" dirty="0" err="1">
                          <a:effectLst/>
                        </a:rPr>
                        <a:t>Prinder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extLst>
                  <a:ext uri="{0D108BD9-81ED-4DB2-BD59-A6C34878D82A}">
                    <a16:rowId xmlns:a16="http://schemas.microsoft.com/office/drawing/2014/main" val="2425902441"/>
                  </a:ext>
                </a:extLst>
              </a:tr>
              <a:tr h="1309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q-AL" sz="1600" dirty="0">
                          <a:effectLst/>
                        </a:rPr>
                        <a:t>Rekrutimi i prindërve për bordin e prindërve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·  Lista e </a:t>
                      </a:r>
                      <a:r>
                        <a:rPr lang="en-GB" sz="2000" dirty="0" err="1">
                          <a:effectLst/>
                        </a:rPr>
                        <a:t>kandidatëve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të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nominuar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dhe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të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zgjedhur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për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bordin</a:t>
                      </a:r>
                      <a:r>
                        <a:rPr lang="en-GB" sz="2000" dirty="0">
                          <a:effectLst/>
                        </a:rPr>
                        <a:t>.(po/jo)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·  </a:t>
                      </a:r>
                      <a:r>
                        <a:rPr lang="en-GB" sz="2000" dirty="0" err="1">
                          <a:effectLst/>
                        </a:rPr>
                        <a:t>Procesverbalet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votimeve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dhe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vendimeve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të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marra</a:t>
                      </a:r>
                      <a:r>
                        <a:rPr lang="en-GB" sz="2000" dirty="0">
                          <a:effectLst/>
                        </a:rPr>
                        <a:t> (po/jo)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·  </a:t>
                      </a:r>
                      <a:r>
                        <a:rPr lang="en-GB" sz="2000" dirty="0" err="1">
                          <a:effectLst/>
                        </a:rPr>
                        <a:t>Transparenca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procesit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dhe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ankesat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mundshme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nga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prindërit</a:t>
                      </a:r>
                      <a:r>
                        <a:rPr lang="en-GB" sz="2000" dirty="0">
                          <a:effectLst/>
                        </a:rPr>
                        <a:t>.(po/jo)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extLst>
                  <a:ext uri="{0D108BD9-81ED-4DB2-BD59-A6C34878D82A}">
                    <a16:rowId xmlns:a16="http://schemas.microsoft.com/office/drawing/2014/main" val="1042404866"/>
                  </a:ext>
                </a:extLst>
              </a:tr>
              <a:tr h="1673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q-AL" sz="1600">
                          <a:effectLst/>
                        </a:rPr>
                        <a:t>Pjesëmarrja e bordit të prindërve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·  </a:t>
                      </a:r>
                      <a:r>
                        <a:rPr lang="en-GB" sz="2000" dirty="0" err="1">
                          <a:effectLst/>
                        </a:rPr>
                        <a:t>Frekuenca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takimeve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dhe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përmbajtja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diskutimeve</a:t>
                      </a:r>
                      <a:r>
                        <a:rPr lang="en-GB" sz="2000" dirty="0">
                          <a:effectLst/>
                        </a:rPr>
                        <a:t>.(nr. </a:t>
                      </a:r>
                      <a:r>
                        <a:rPr lang="en-GB" sz="2000" dirty="0" err="1">
                          <a:effectLst/>
                        </a:rPr>
                        <a:t>Takimesh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·  </a:t>
                      </a:r>
                      <a:r>
                        <a:rPr lang="en-GB" sz="2000" dirty="0" err="1">
                          <a:effectLst/>
                        </a:rPr>
                        <a:t>Raportet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mbi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vendimet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marra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dhe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ndikimi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në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institucionet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arsimore</a:t>
                      </a:r>
                      <a:r>
                        <a:rPr lang="en-GB" sz="2000" dirty="0">
                          <a:effectLst/>
                        </a:rPr>
                        <a:t>. (nr. </a:t>
                      </a:r>
                      <a:r>
                        <a:rPr lang="en-GB" sz="2000" dirty="0" err="1">
                          <a:effectLst/>
                        </a:rPr>
                        <a:t>Raporte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·  </a:t>
                      </a:r>
                      <a:r>
                        <a:rPr lang="en-GB" sz="2000" dirty="0" err="1">
                          <a:effectLst/>
                        </a:rPr>
                        <a:t>Pjesëmarrja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prindërve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në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hartimin</a:t>
                      </a:r>
                      <a:r>
                        <a:rPr lang="en-GB" sz="2000" dirty="0">
                          <a:effectLst/>
                        </a:rPr>
                        <a:t> e </a:t>
                      </a:r>
                      <a:r>
                        <a:rPr lang="en-GB" sz="2000" dirty="0" err="1">
                          <a:effectLst/>
                        </a:rPr>
                        <a:t>politikave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arsimore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lokale</a:t>
                      </a:r>
                      <a:r>
                        <a:rPr lang="en-GB" sz="2000" dirty="0">
                          <a:effectLst/>
                        </a:rPr>
                        <a:t>.(nr. </a:t>
                      </a:r>
                      <a:r>
                        <a:rPr lang="en-GB" sz="2000" dirty="0" err="1">
                          <a:effectLst/>
                        </a:rPr>
                        <a:t>i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kerkesave</a:t>
                      </a:r>
                      <a:r>
                        <a:rPr lang="en-GB" sz="2000" dirty="0">
                          <a:effectLst/>
                        </a:rPr>
                        <a:t> per </a:t>
                      </a:r>
                      <a:r>
                        <a:rPr lang="en-GB" sz="2000" dirty="0" err="1">
                          <a:effectLst/>
                        </a:rPr>
                        <a:t>permiresime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extLst>
                  <a:ext uri="{0D108BD9-81ED-4DB2-BD59-A6C34878D82A}">
                    <a16:rowId xmlns:a16="http://schemas.microsoft.com/office/drawing/2014/main" val="184279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70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028222-48B4-4B83-B31F-C4866620369B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D3D02B-CE9C-4E0C-9FEE-E8C144D5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PROCESET E </a:t>
            </a:r>
            <a:r>
              <a:rPr lang="en-US" dirty="0" err="1"/>
              <a:t>MBëSHTETëSE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16F53-F568-41B9-AEF7-A776950BB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80" y="3310"/>
            <a:ext cx="11006660" cy="1325563"/>
          </a:xfrm>
        </p:spPr>
        <p:txBody>
          <a:bodyPr>
            <a:normAutofit/>
          </a:bodyPr>
          <a:lstStyle/>
          <a:p>
            <a:r>
              <a:rPr lang="sq-AL" sz="4000" u="sng" dirty="0"/>
              <a:t>Proceset </a:t>
            </a:r>
            <a:r>
              <a:rPr lang="it-IT" sz="4000" u="sng" dirty="0"/>
              <a:t>mbështetëse </a:t>
            </a:r>
            <a:r>
              <a:rPr lang="de-DE" sz="4000" dirty="0"/>
              <a:t>në Arsimin Parauniversitar</a:t>
            </a: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8C947-47C8-4643-9EAC-F06C7DF9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50548" y="1356183"/>
            <a:ext cx="8854412" cy="1015074"/>
            <a:chOff x="350548" y="1356183"/>
            <a:chExt cx="8235122" cy="848002"/>
          </a:xfrm>
        </p:grpSpPr>
        <p:grpSp>
          <p:nvGrpSpPr>
            <p:cNvPr id="7" name="Group 6"/>
            <p:cNvGrpSpPr/>
            <p:nvPr/>
          </p:nvGrpSpPr>
          <p:grpSpPr>
            <a:xfrm>
              <a:off x="782100" y="1356183"/>
              <a:ext cx="7803570" cy="848002"/>
              <a:chOff x="2035770" y="2990055"/>
              <a:chExt cx="6145212" cy="87788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035770" y="2990056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8952" tIns="20003" rIns="458946" bIns="20003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q-AL" b="1" dirty="0">
                    <a:solidFill>
                      <a:schemeClr val="tx1"/>
                    </a:solidFill>
                  </a:rPr>
                  <a:t>Planifikimi i kërkesës për staf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011017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8952" tIns="20003" rIns="458946" bIns="20003" numCol="1" spcCol="1270" anchor="ctr" anchorCtr="0">
                <a:noAutofit/>
              </a:bodyPr>
              <a:lstStyle/>
              <a:p>
                <a:pPr algn="ctr"/>
                <a:r>
                  <a:rPr lang="sq-AL" b="1" dirty="0">
                    <a:solidFill>
                      <a:schemeClr val="tx1"/>
                    </a:solidFill>
                  </a:rPr>
                  <a:t>Rekrutimi i stafit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986264" y="2990055"/>
                <a:ext cx="2194718" cy="877887"/>
              </a:xfrm>
              <a:custGeom>
                <a:avLst/>
                <a:gdLst>
                  <a:gd name="connsiteX0" fmla="*/ 0 w 2194718"/>
                  <a:gd name="connsiteY0" fmla="*/ 0 h 877887"/>
                  <a:gd name="connsiteX1" fmla="*/ 1755775 w 2194718"/>
                  <a:gd name="connsiteY1" fmla="*/ 0 h 877887"/>
                  <a:gd name="connsiteX2" fmla="*/ 2194718 w 2194718"/>
                  <a:gd name="connsiteY2" fmla="*/ 438944 h 877887"/>
                  <a:gd name="connsiteX3" fmla="*/ 1755775 w 2194718"/>
                  <a:gd name="connsiteY3" fmla="*/ 877887 h 877887"/>
                  <a:gd name="connsiteX4" fmla="*/ 0 w 2194718"/>
                  <a:gd name="connsiteY4" fmla="*/ 877887 h 877887"/>
                  <a:gd name="connsiteX5" fmla="*/ 438944 w 2194718"/>
                  <a:gd name="connsiteY5" fmla="*/ 438944 h 877887"/>
                  <a:gd name="connsiteX6" fmla="*/ 0 w 2194718"/>
                  <a:gd name="connsiteY6" fmla="*/ 0 h 8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4718" h="877887">
                    <a:moveTo>
                      <a:pt x="0" y="0"/>
                    </a:moveTo>
                    <a:lnTo>
                      <a:pt x="1755775" y="0"/>
                    </a:lnTo>
                    <a:lnTo>
                      <a:pt x="2194718" y="438944"/>
                    </a:lnTo>
                    <a:lnTo>
                      <a:pt x="1755775" y="877887"/>
                    </a:lnTo>
                    <a:lnTo>
                      <a:pt x="0" y="877887"/>
                    </a:lnTo>
                    <a:lnTo>
                      <a:pt x="438944" y="4389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8952" tIns="20003" rIns="458946" bIns="20003" numCol="1" spcCol="1270" anchor="ctr" anchorCtr="0">
                <a:noAutofit/>
              </a:bodyPr>
              <a:lstStyle/>
              <a:p>
                <a:pPr algn="ctr"/>
                <a:r>
                  <a:rPr lang="sq-AL" sz="2000" b="1" dirty="0">
                    <a:solidFill>
                      <a:schemeClr val="tx1"/>
                    </a:solidFill>
                  </a:rPr>
                  <a:t>Trajnimi i stafit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Flowchart: Sequential Access Storage 43"/>
            <p:cNvSpPr/>
            <p:nvPr/>
          </p:nvSpPr>
          <p:spPr>
            <a:xfrm>
              <a:off x="350548" y="1422392"/>
              <a:ext cx="664143" cy="618935"/>
            </a:xfrm>
            <a:prstGeom prst="flowChartMagnetic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Flowchart: Sequential Access Storage 44"/>
          <p:cNvSpPr/>
          <p:nvPr/>
        </p:nvSpPr>
        <p:spPr>
          <a:xfrm>
            <a:off x="350547" y="2548632"/>
            <a:ext cx="664143" cy="618935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6" name="Flowchart: Sequential Access Storage 45"/>
          <p:cNvSpPr/>
          <p:nvPr/>
        </p:nvSpPr>
        <p:spPr>
          <a:xfrm>
            <a:off x="350546" y="3587491"/>
            <a:ext cx="664143" cy="618935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Flowchart: Sequential Access Storage 46"/>
          <p:cNvSpPr/>
          <p:nvPr/>
        </p:nvSpPr>
        <p:spPr>
          <a:xfrm>
            <a:off x="350545" y="4649728"/>
            <a:ext cx="664143" cy="618935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51753" y="2445009"/>
            <a:ext cx="10198743" cy="847858"/>
            <a:chOff x="2035968" y="3133724"/>
            <a:chExt cx="8120062" cy="590549"/>
          </a:xfrm>
        </p:grpSpPr>
        <p:sp>
          <p:nvSpPr>
            <p:cNvPr id="54" name="Freeform 53"/>
            <p:cNvSpPr/>
            <p:nvPr/>
          </p:nvSpPr>
          <p:spPr>
            <a:xfrm>
              <a:off x="2035968" y="3133724"/>
              <a:ext cx="1476374" cy="590549"/>
            </a:xfrm>
            <a:custGeom>
              <a:avLst/>
              <a:gdLst>
                <a:gd name="connsiteX0" fmla="*/ 0 w 1476374"/>
                <a:gd name="connsiteY0" fmla="*/ 0 h 590549"/>
                <a:gd name="connsiteX1" fmla="*/ 1181100 w 1476374"/>
                <a:gd name="connsiteY1" fmla="*/ 0 h 590549"/>
                <a:gd name="connsiteX2" fmla="*/ 1476374 w 1476374"/>
                <a:gd name="connsiteY2" fmla="*/ 295275 h 590549"/>
                <a:gd name="connsiteX3" fmla="*/ 1181100 w 1476374"/>
                <a:gd name="connsiteY3" fmla="*/ 590549 h 590549"/>
                <a:gd name="connsiteX4" fmla="*/ 0 w 1476374"/>
                <a:gd name="connsiteY4" fmla="*/ 590549 h 590549"/>
                <a:gd name="connsiteX5" fmla="*/ 295275 w 1476374"/>
                <a:gd name="connsiteY5" fmla="*/ 295275 h 590549"/>
                <a:gd name="connsiteX6" fmla="*/ 0 w 1476374"/>
                <a:gd name="connsiteY6" fmla="*/ 0 h 59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4" h="590549">
                  <a:moveTo>
                    <a:pt x="0" y="0"/>
                  </a:moveTo>
                  <a:lnTo>
                    <a:pt x="1181100" y="0"/>
                  </a:lnTo>
                  <a:lnTo>
                    <a:pt x="1476374" y="295275"/>
                  </a:lnTo>
                  <a:lnTo>
                    <a:pt x="1181100" y="590549"/>
                  </a:lnTo>
                  <a:lnTo>
                    <a:pt x="0" y="590549"/>
                  </a:lnTo>
                  <a:lnTo>
                    <a:pt x="295275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280" tIns="13335" rIns="308609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b="1" kern="1200" dirty="0">
                  <a:solidFill>
                    <a:schemeClr val="tx1"/>
                  </a:solidFill>
                </a:rPr>
                <a:t>Planifikimi i nevojave për objekte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64706" y="3133724"/>
              <a:ext cx="1476374" cy="590549"/>
            </a:xfrm>
            <a:custGeom>
              <a:avLst/>
              <a:gdLst>
                <a:gd name="connsiteX0" fmla="*/ 0 w 1476374"/>
                <a:gd name="connsiteY0" fmla="*/ 0 h 590549"/>
                <a:gd name="connsiteX1" fmla="*/ 1181100 w 1476374"/>
                <a:gd name="connsiteY1" fmla="*/ 0 h 590549"/>
                <a:gd name="connsiteX2" fmla="*/ 1476374 w 1476374"/>
                <a:gd name="connsiteY2" fmla="*/ 295275 h 590549"/>
                <a:gd name="connsiteX3" fmla="*/ 1181100 w 1476374"/>
                <a:gd name="connsiteY3" fmla="*/ 590549 h 590549"/>
                <a:gd name="connsiteX4" fmla="*/ 0 w 1476374"/>
                <a:gd name="connsiteY4" fmla="*/ 590549 h 590549"/>
                <a:gd name="connsiteX5" fmla="*/ 295275 w 1476374"/>
                <a:gd name="connsiteY5" fmla="*/ 295275 h 590549"/>
                <a:gd name="connsiteX6" fmla="*/ 0 w 1476374"/>
                <a:gd name="connsiteY6" fmla="*/ 0 h 59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4" h="590549">
                  <a:moveTo>
                    <a:pt x="0" y="0"/>
                  </a:moveTo>
                  <a:lnTo>
                    <a:pt x="1181100" y="0"/>
                  </a:lnTo>
                  <a:lnTo>
                    <a:pt x="1476374" y="295275"/>
                  </a:lnTo>
                  <a:lnTo>
                    <a:pt x="1181100" y="590549"/>
                  </a:lnTo>
                  <a:lnTo>
                    <a:pt x="0" y="590549"/>
                  </a:lnTo>
                  <a:lnTo>
                    <a:pt x="295275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280" tIns="13335" rIns="308609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b="1" kern="1200" dirty="0">
                  <a:solidFill>
                    <a:schemeClr val="tx1"/>
                  </a:solidFill>
                </a:rPr>
                <a:t>Ndërtimi i objekteve të reja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693443" y="3133724"/>
              <a:ext cx="1476374" cy="590549"/>
            </a:xfrm>
            <a:custGeom>
              <a:avLst/>
              <a:gdLst>
                <a:gd name="connsiteX0" fmla="*/ 0 w 1476374"/>
                <a:gd name="connsiteY0" fmla="*/ 0 h 590549"/>
                <a:gd name="connsiteX1" fmla="*/ 1181100 w 1476374"/>
                <a:gd name="connsiteY1" fmla="*/ 0 h 590549"/>
                <a:gd name="connsiteX2" fmla="*/ 1476374 w 1476374"/>
                <a:gd name="connsiteY2" fmla="*/ 295275 h 590549"/>
                <a:gd name="connsiteX3" fmla="*/ 1181100 w 1476374"/>
                <a:gd name="connsiteY3" fmla="*/ 590549 h 590549"/>
                <a:gd name="connsiteX4" fmla="*/ 0 w 1476374"/>
                <a:gd name="connsiteY4" fmla="*/ 590549 h 590549"/>
                <a:gd name="connsiteX5" fmla="*/ 295275 w 1476374"/>
                <a:gd name="connsiteY5" fmla="*/ 295275 h 590549"/>
                <a:gd name="connsiteX6" fmla="*/ 0 w 1476374"/>
                <a:gd name="connsiteY6" fmla="*/ 0 h 59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4" h="590549">
                  <a:moveTo>
                    <a:pt x="0" y="0"/>
                  </a:moveTo>
                  <a:lnTo>
                    <a:pt x="1181100" y="0"/>
                  </a:lnTo>
                  <a:lnTo>
                    <a:pt x="1476374" y="295275"/>
                  </a:lnTo>
                  <a:lnTo>
                    <a:pt x="1181100" y="590549"/>
                  </a:lnTo>
                  <a:lnTo>
                    <a:pt x="0" y="590549"/>
                  </a:lnTo>
                  <a:lnTo>
                    <a:pt x="295275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280" tIns="13335" rIns="308609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b="1" kern="1200" dirty="0">
                  <a:solidFill>
                    <a:schemeClr val="tx1"/>
                  </a:solidFill>
                </a:rPr>
                <a:t>Blerja/marrja me qira e objekteve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6022181" y="3133724"/>
              <a:ext cx="1476374" cy="590549"/>
            </a:xfrm>
            <a:custGeom>
              <a:avLst/>
              <a:gdLst>
                <a:gd name="connsiteX0" fmla="*/ 0 w 1476374"/>
                <a:gd name="connsiteY0" fmla="*/ 0 h 590549"/>
                <a:gd name="connsiteX1" fmla="*/ 1181100 w 1476374"/>
                <a:gd name="connsiteY1" fmla="*/ 0 h 590549"/>
                <a:gd name="connsiteX2" fmla="*/ 1476374 w 1476374"/>
                <a:gd name="connsiteY2" fmla="*/ 295275 h 590549"/>
                <a:gd name="connsiteX3" fmla="*/ 1181100 w 1476374"/>
                <a:gd name="connsiteY3" fmla="*/ 590549 h 590549"/>
                <a:gd name="connsiteX4" fmla="*/ 0 w 1476374"/>
                <a:gd name="connsiteY4" fmla="*/ 590549 h 590549"/>
                <a:gd name="connsiteX5" fmla="*/ 295275 w 1476374"/>
                <a:gd name="connsiteY5" fmla="*/ 295275 h 590549"/>
                <a:gd name="connsiteX6" fmla="*/ 0 w 1476374"/>
                <a:gd name="connsiteY6" fmla="*/ 0 h 59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4" h="590549">
                  <a:moveTo>
                    <a:pt x="0" y="0"/>
                  </a:moveTo>
                  <a:lnTo>
                    <a:pt x="1181100" y="0"/>
                  </a:lnTo>
                  <a:lnTo>
                    <a:pt x="1476374" y="295275"/>
                  </a:lnTo>
                  <a:lnTo>
                    <a:pt x="1181100" y="590549"/>
                  </a:lnTo>
                  <a:lnTo>
                    <a:pt x="0" y="590549"/>
                  </a:lnTo>
                  <a:lnTo>
                    <a:pt x="295275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280" tIns="13335" rIns="308609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b="1" kern="1200" dirty="0">
                  <a:solidFill>
                    <a:schemeClr val="tx1"/>
                  </a:solidFill>
                </a:rPr>
                <a:t>Rikonstruksioni i objekteve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7350918" y="3133724"/>
              <a:ext cx="1476374" cy="590549"/>
            </a:xfrm>
            <a:custGeom>
              <a:avLst/>
              <a:gdLst>
                <a:gd name="connsiteX0" fmla="*/ 0 w 1476374"/>
                <a:gd name="connsiteY0" fmla="*/ 0 h 590549"/>
                <a:gd name="connsiteX1" fmla="*/ 1181100 w 1476374"/>
                <a:gd name="connsiteY1" fmla="*/ 0 h 590549"/>
                <a:gd name="connsiteX2" fmla="*/ 1476374 w 1476374"/>
                <a:gd name="connsiteY2" fmla="*/ 295275 h 590549"/>
                <a:gd name="connsiteX3" fmla="*/ 1181100 w 1476374"/>
                <a:gd name="connsiteY3" fmla="*/ 590549 h 590549"/>
                <a:gd name="connsiteX4" fmla="*/ 0 w 1476374"/>
                <a:gd name="connsiteY4" fmla="*/ 590549 h 590549"/>
                <a:gd name="connsiteX5" fmla="*/ 295275 w 1476374"/>
                <a:gd name="connsiteY5" fmla="*/ 295275 h 590549"/>
                <a:gd name="connsiteX6" fmla="*/ 0 w 1476374"/>
                <a:gd name="connsiteY6" fmla="*/ 0 h 59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4" h="590549">
                  <a:moveTo>
                    <a:pt x="0" y="0"/>
                  </a:moveTo>
                  <a:lnTo>
                    <a:pt x="1181100" y="0"/>
                  </a:lnTo>
                  <a:lnTo>
                    <a:pt x="1476374" y="295275"/>
                  </a:lnTo>
                  <a:lnTo>
                    <a:pt x="1181100" y="590549"/>
                  </a:lnTo>
                  <a:lnTo>
                    <a:pt x="0" y="590549"/>
                  </a:lnTo>
                  <a:lnTo>
                    <a:pt x="295275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280" tIns="13335" rIns="308609" bIns="1333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q-AL" b="1" kern="1200" dirty="0">
                  <a:solidFill>
                    <a:schemeClr val="tx1"/>
                  </a:solidFill>
                </a:rPr>
                <a:t>Mirëmbajtja e objekteve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8679656" y="3133724"/>
              <a:ext cx="1476374" cy="590549"/>
            </a:xfrm>
            <a:custGeom>
              <a:avLst/>
              <a:gdLst>
                <a:gd name="connsiteX0" fmla="*/ 0 w 1476374"/>
                <a:gd name="connsiteY0" fmla="*/ 0 h 590549"/>
                <a:gd name="connsiteX1" fmla="*/ 1181100 w 1476374"/>
                <a:gd name="connsiteY1" fmla="*/ 0 h 590549"/>
                <a:gd name="connsiteX2" fmla="*/ 1476374 w 1476374"/>
                <a:gd name="connsiteY2" fmla="*/ 295275 h 590549"/>
                <a:gd name="connsiteX3" fmla="*/ 1181100 w 1476374"/>
                <a:gd name="connsiteY3" fmla="*/ 590549 h 590549"/>
                <a:gd name="connsiteX4" fmla="*/ 0 w 1476374"/>
                <a:gd name="connsiteY4" fmla="*/ 590549 h 590549"/>
                <a:gd name="connsiteX5" fmla="*/ 295275 w 1476374"/>
                <a:gd name="connsiteY5" fmla="*/ 295275 h 590549"/>
                <a:gd name="connsiteX6" fmla="*/ 0 w 1476374"/>
                <a:gd name="connsiteY6" fmla="*/ 0 h 59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4" h="590549">
                  <a:moveTo>
                    <a:pt x="0" y="0"/>
                  </a:moveTo>
                  <a:lnTo>
                    <a:pt x="1181100" y="0"/>
                  </a:lnTo>
                  <a:lnTo>
                    <a:pt x="1476374" y="295275"/>
                  </a:lnTo>
                  <a:lnTo>
                    <a:pt x="1181100" y="590549"/>
                  </a:lnTo>
                  <a:lnTo>
                    <a:pt x="0" y="590549"/>
                  </a:lnTo>
                  <a:lnTo>
                    <a:pt x="295275" y="295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280" tIns="13335" rIns="308609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b="1" kern="1200" dirty="0">
                  <a:solidFill>
                    <a:schemeClr val="tx1"/>
                  </a:solidFill>
                </a:rPr>
                <a:t>Pastrimi i objekteve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1753" y="3531368"/>
            <a:ext cx="8581698" cy="877887"/>
            <a:chOff x="2035770" y="2990055"/>
            <a:chExt cx="8120458" cy="877887"/>
          </a:xfrm>
        </p:grpSpPr>
        <p:sp>
          <p:nvSpPr>
            <p:cNvPr id="62" name="Freeform 61"/>
            <p:cNvSpPr/>
            <p:nvPr/>
          </p:nvSpPr>
          <p:spPr>
            <a:xfrm>
              <a:off x="2035770" y="2990055"/>
              <a:ext cx="2194718" cy="877887"/>
            </a:xfrm>
            <a:custGeom>
              <a:avLst/>
              <a:gdLst>
                <a:gd name="connsiteX0" fmla="*/ 0 w 2194718"/>
                <a:gd name="connsiteY0" fmla="*/ 0 h 877887"/>
                <a:gd name="connsiteX1" fmla="*/ 1755775 w 2194718"/>
                <a:gd name="connsiteY1" fmla="*/ 0 h 877887"/>
                <a:gd name="connsiteX2" fmla="*/ 2194718 w 2194718"/>
                <a:gd name="connsiteY2" fmla="*/ 438944 h 877887"/>
                <a:gd name="connsiteX3" fmla="*/ 1755775 w 2194718"/>
                <a:gd name="connsiteY3" fmla="*/ 877887 h 877887"/>
                <a:gd name="connsiteX4" fmla="*/ 0 w 2194718"/>
                <a:gd name="connsiteY4" fmla="*/ 877887 h 877887"/>
                <a:gd name="connsiteX5" fmla="*/ 438944 w 2194718"/>
                <a:gd name="connsiteY5" fmla="*/ 438944 h 877887"/>
                <a:gd name="connsiteX6" fmla="*/ 0 w 2194718"/>
                <a:gd name="connsiteY6" fmla="*/ 0 h 87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953" tIns="22670" rIns="461613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Planifikimi i nevojës për materiale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11017" y="2990055"/>
              <a:ext cx="2194718" cy="877887"/>
            </a:xfrm>
            <a:custGeom>
              <a:avLst/>
              <a:gdLst>
                <a:gd name="connsiteX0" fmla="*/ 0 w 2194718"/>
                <a:gd name="connsiteY0" fmla="*/ 0 h 877887"/>
                <a:gd name="connsiteX1" fmla="*/ 1755775 w 2194718"/>
                <a:gd name="connsiteY1" fmla="*/ 0 h 877887"/>
                <a:gd name="connsiteX2" fmla="*/ 2194718 w 2194718"/>
                <a:gd name="connsiteY2" fmla="*/ 438944 h 877887"/>
                <a:gd name="connsiteX3" fmla="*/ 1755775 w 2194718"/>
                <a:gd name="connsiteY3" fmla="*/ 877887 h 877887"/>
                <a:gd name="connsiteX4" fmla="*/ 0 w 2194718"/>
                <a:gd name="connsiteY4" fmla="*/ 877887 h 877887"/>
                <a:gd name="connsiteX5" fmla="*/ 438944 w 2194718"/>
                <a:gd name="connsiteY5" fmla="*/ 438944 h 877887"/>
                <a:gd name="connsiteX6" fmla="*/ 0 w 2194718"/>
                <a:gd name="connsiteY6" fmla="*/ 0 h 87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953" tIns="22670" rIns="461613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Prokurimi i materialeve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5986264" y="2990055"/>
              <a:ext cx="2194718" cy="877887"/>
            </a:xfrm>
            <a:custGeom>
              <a:avLst/>
              <a:gdLst>
                <a:gd name="connsiteX0" fmla="*/ 0 w 2194718"/>
                <a:gd name="connsiteY0" fmla="*/ 0 h 877887"/>
                <a:gd name="connsiteX1" fmla="*/ 1755775 w 2194718"/>
                <a:gd name="connsiteY1" fmla="*/ 0 h 877887"/>
                <a:gd name="connsiteX2" fmla="*/ 2194718 w 2194718"/>
                <a:gd name="connsiteY2" fmla="*/ 438944 h 877887"/>
                <a:gd name="connsiteX3" fmla="*/ 1755775 w 2194718"/>
                <a:gd name="connsiteY3" fmla="*/ 877887 h 877887"/>
                <a:gd name="connsiteX4" fmla="*/ 0 w 2194718"/>
                <a:gd name="connsiteY4" fmla="*/ 877887 h 877887"/>
                <a:gd name="connsiteX5" fmla="*/ 438944 w 2194718"/>
                <a:gd name="connsiteY5" fmla="*/ 438944 h 877887"/>
                <a:gd name="connsiteX6" fmla="*/ 0 w 2194718"/>
                <a:gd name="connsiteY6" fmla="*/ 0 h 87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953" tIns="22670" rIns="461613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Mirëmbajtja e materialeve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61510" y="2990055"/>
              <a:ext cx="2194718" cy="877887"/>
            </a:xfrm>
            <a:custGeom>
              <a:avLst/>
              <a:gdLst>
                <a:gd name="connsiteX0" fmla="*/ 0 w 2194718"/>
                <a:gd name="connsiteY0" fmla="*/ 0 h 877887"/>
                <a:gd name="connsiteX1" fmla="*/ 1755775 w 2194718"/>
                <a:gd name="connsiteY1" fmla="*/ 0 h 877887"/>
                <a:gd name="connsiteX2" fmla="*/ 2194718 w 2194718"/>
                <a:gd name="connsiteY2" fmla="*/ 438944 h 877887"/>
                <a:gd name="connsiteX3" fmla="*/ 1755775 w 2194718"/>
                <a:gd name="connsiteY3" fmla="*/ 877887 h 877887"/>
                <a:gd name="connsiteX4" fmla="*/ 0 w 2194718"/>
                <a:gd name="connsiteY4" fmla="*/ 877887 h 877887"/>
                <a:gd name="connsiteX5" fmla="*/ 438944 w 2194718"/>
                <a:gd name="connsiteY5" fmla="*/ 438944 h 877887"/>
                <a:gd name="connsiteX6" fmla="*/ 0 w 2194718"/>
                <a:gd name="connsiteY6" fmla="*/ 0 h 87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6953" tIns="22670" rIns="461613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Largimi i mbetjeve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57453" y="4586629"/>
            <a:ext cx="9544225" cy="877554"/>
            <a:chOff x="2033984" y="3075780"/>
            <a:chExt cx="8124030" cy="706438"/>
          </a:xfrm>
          <a:solidFill>
            <a:srgbClr val="FFC000"/>
          </a:solidFill>
        </p:grpSpPr>
        <p:sp>
          <p:nvSpPr>
            <p:cNvPr id="68" name="Freeform 67"/>
            <p:cNvSpPr/>
            <p:nvPr/>
          </p:nvSpPr>
          <p:spPr>
            <a:xfrm>
              <a:off x="2033984" y="3075781"/>
              <a:ext cx="1766093" cy="706437"/>
            </a:xfrm>
            <a:custGeom>
              <a:avLst/>
              <a:gdLst>
                <a:gd name="connsiteX0" fmla="*/ 0 w 1766093"/>
                <a:gd name="connsiteY0" fmla="*/ 0 h 706437"/>
                <a:gd name="connsiteX1" fmla="*/ 1412875 w 1766093"/>
                <a:gd name="connsiteY1" fmla="*/ 0 h 706437"/>
                <a:gd name="connsiteX2" fmla="*/ 1766093 w 1766093"/>
                <a:gd name="connsiteY2" fmla="*/ 353219 h 706437"/>
                <a:gd name="connsiteX3" fmla="*/ 1412875 w 1766093"/>
                <a:gd name="connsiteY3" fmla="*/ 706437 h 706437"/>
                <a:gd name="connsiteX4" fmla="*/ 0 w 1766093"/>
                <a:gd name="connsiteY4" fmla="*/ 706437 h 706437"/>
                <a:gd name="connsiteX5" fmla="*/ 353219 w 1766093"/>
                <a:gd name="connsiteY5" fmla="*/ 353219 h 706437"/>
                <a:gd name="connsiteX6" fmla="*/ 0 w 1766093"/>
                <a:gd name="connsiteY6" fmla="*/ 0 h 7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093" h="706437">
                  <a:moveTo>
                    <a:pt x="0" y="0"/>
                  </a:moveTo>
                  <a:lnTo>
                    <a:pt x="1412875" y="0"/>
                  </a:lnTo>
                  <a:lnTo>
                    <a:pt x="1766093" y="353219"/>
                  </a:lnTo>
                  <a:lnTo>
                    <a:pt x="1412875" y="706437"/>
                  </a:lnTo>
                  <a:lnTo>
                    <a:pt x="0" y="706437"/>
                  </a:lnTo>
                  <a:lnTo>
                    <a:pt x="353219" y="3532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227" tIns="20003" rIns="373221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Planifikimi i dietës dhe menysë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623468" y="3075780"/>
              <a:ext cx="1766093" cy="706437"/>
            </a:xfrm>
            <a:custGeom>
              <a:avLst/>
              <a:gdLst>
                <a:gd name="connsiteX0" fmla="*/ 0 w 1766093"/>
                <a:gd name="connsiteY0" fmla="*/ 0 h 706437"/>
                <a:gd name="connsiteX1" fmla="*/ 1412875 w 1766093"/>
                <a:gd name="connsiteY1" fmla="*/ 0 h 706437"/>
                <a:gd name="connsiteX2" fmla="*/ 1766093 w 1766093"/>
                <a:gd name="connsiteY2" fmla="*/ 353219 h 706437"/>
                <a:gd name="connsiteX3" fmla="*/ 1412875 w 1766093"/>
                <a:gd name="connsiteY3" fmla="*/ 706437 h 706437"/>
                <a:gd name="connsiteX4" fmla="*/ 0 w 1766093"/>
                <a:gd name="connsiteY4" fmla="*/ 706437 h 706437"/>
                <a:gd name="connsiteX5" fmla="*/ 353219 w 1766093"/>
                <a:gd name="connsiteY5" fmla="*/ 353219 h 706437"/>
                <a:gd name="connsiteX6" fmla="*/ 0 w 1766093"/>
                <a:gd name="connsiteY6" fmla="*/ 0 h 7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093" h="706437">
                  <a:moveTo>
                    <a:pt x="0" y="0"/>
                  </a:moveTo>
                  <a:lnTo>
                    <a:pt x="1412875" y="0"/>
                  </a:lnTo>
                  <a:lnTo>
                    <a:pt x="1766093" y="353219"/>
                  </a:lnTo>
                  <a:lnTo>
                    <a:pt x="1412875" y="706437"/>
                  </a:lnTo>
                  <a:lnTo>
                    <a:pt x="0" y="706437"/>
                  </a:lnTo>
                  <a:lnTo>
                    <a:pt x="353219" y="3532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227" tIns="20003" rIns="373221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Blerja e ushqimit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212953" y="3075780"/>
              <a:ext cx="1766093" cy="706437"/>
            </a:xfrm>
            <a:custGeom>
              <a:avLst/>
              <a:gdLst>
                <a:gd name="connsiteX0" fmla="*/ 0 w 1766093"/>
                <a:gd name="connsiteY0" fmla="*/ 0 h 706437"/>
                <a:gd name="connsiteX1" fmla="*/ 1412875 w 1766093"/>
                <a:gd name="connsiteY1" fmla="*/ 0 h 706437"/>
                <a:gd name="connsiteX2" fmla="*/ 1766093 w 1766093"/>
                <a:gd name="connsiteY2" fmla="*/ 353219 h 706437"/>
                <a:gd name="connsiteX3" fmla="*/ 1412875 w 1766093"/>
                <a:gd name="connsiteY3" fmla="*/ 706437 h 706437"/>
                <a:gd name="connsiteX4" fmla="*/ 0 w 1766093"/>
                <a:gd name="connsiteY4" fmla="*/ 706437 h 706437"/>
                <a:gd name="connsiteX5" fmla="*/ 353219 w 1766093"/>
                <a:gd name="connsiteY5" fmla="*/ 353219 h 706437"/>
                <a:gd name="connsiteX6" fmla="*/ 0 w 1766093"/>
                <a:gd name="connsiteY6" fmla="*/ 0 h 7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093" h="706437">
                  <a:moveTo>
                    <a:pt x="0" y="0"/>
                  </a:moveTo>
                  <a:lnTo>
                    <a:pt x="1412875" y="0"/>
                  </a:lnTo>
                  <a:lnTo>
                    <a:pt x="1766093" y="353219"/>
                  </a:lnTo>
                  <a:lnTo>
                    <a:pt x="1412875" y="706437"/>
                  </a:lnTo>
                  <a:lnTo>
                    <a:pt x="0" y="706437"/>
                  </a:lnTo>
                  <a:lnTo>
                    <a:pt x="353219" y="3532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227" tIns="20003" rIns="373221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Transporti dhe ruajtja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6802437" y="3075780"/>
              <a:ext cx="1766093" cy="706437"/>
            </a:xfrm>
            <a:custGeom>
              <a:avLst/>
              <a:gdLst>
                <a:gd name="connsiteX0" fmla="*/ 0 w 1766093"/>
                <a:gd name="connsiteY0" fmla="*/ 0 h 706437"/>
                <a:gd name="connsiteX1" fmla="*/ 1412875 w 1766093"/>
                <a:gd name="connsiteY1" fmla="*/ 0 h 706437"/>
                <a:gd name="connsiteX2" fmla="*/ 1766093 w 1766093"/>
                <a:gd name="connsiteY2" fmla="*/ 353219 h 706437"/>
                <a:gd name="connsiteX3" fmla="*/ 1412875 w 1766093"/>
                <a:gd name="connsiteY3" fmla="*/ 706437 h 706437"/>
                <a:gd name="connsiteX4" fmla="*/ 0 w 1766093"/>
                <a:gd name="connsiteY4" fmla="*/ 706437 h 706437"/>
                <a:gd name="connsiteX5" fmla="*/ 353219 w 1766093"/>
                <a:gd name="connsiteY5" fmla="*/ 353219 h 706437"/>
                <a:gd name="connsiteX6" fmla="*/ 0 w 1766093"/>
                <a:gd name="connsiteY6" fmla="*/ 0 h 7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093" h="706437">
                  <a:moveTo>
                    <a:pt x="0" y="0"/>
                  </a:moveTo>
                  <a:lnTo>
                    <a:pt x="1412875" y="0"/>
                  </a:lnTo>
                  <a:lnTo>
                    <a:pt x="1766093" y="353219"/>
                  </a:lnTo>
                  <a:lnTo>
                    <a:pt x="1412875" y="706437"/>
                  </a:lnTo>
                  <a:lnTo>
                    <a:pt x="0" y="706437"/>
                  </a:lnTo>
                  <a:lnTo>
                    <a:pt x="353219" y="3532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227" tIns="20003" rIns="373221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Përgatitja e ushqimit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8391921" y="3075780"/>
              <a:ext cx="1766093" cy="706437"/>
            </a:xfrm>
            <a:custGeom>
              <a:avLst/>
              <a:gdLst>
                <a:gd name="connsiteX0" fmla="*/ 0 w 1766093"/>
                <a:gd name="connsiteY0" fmla="*/ 0 h 706437"/>
                <a:gd name="connsiteX1" fmla="*/ 1412875 w 1766093"/>
                <a:gd name="connsiteY1" fmla="*/ 0 h 706437"/>
                <a:gd name="connsiteX2" fmla="*/ 1766093 w 1766093"/>
                <a:gd name="connsiteY2" fmla="*/ 353219 h 706437"/>
                <a:gd name="connsiteX3" fmla="*/ 1412875 w 1766093"/>
                <a:gd name="connsiteY3" fmla="*/ 706437 h 706437"/>
                <a:gd name="connsiteX4" fmla="*/ 0 w 1766093"/>
                <a:gd name="connsiteY4" fmla="*/ 706437 h 706437"/>
                <a:gd name="connsiteX5" fmla="*/ 353219 w 1766093"/>
                <a:gd name="connsiteY5" fmla="*/ 353219 h 706437"/>
                <a:gd name="connsiteX6" fmla="*/ 0 w 1766093"/>
                <a:gd name="connsiteY6" fmla="*/ 0 h 7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093" h="706437">
                  <a:moveTo>
                    <a:pt x="0" y="0"/>
                  </a:moveTo>
                  <a:lnTo>
                    <a:pt x="1412875" y="0"/>
                  </a:lnTo>
                  <a:lnTo>
                    <a:pt x="1766093" y="353219"/>
                  </a:lnTo>
                  <a:lnTo>
                    <a:pt x="1412875" y="706437"/>
                  </a:lnTo>
                  <a:lnTo>
                    <a:pt x="0" y="706437"/>
                  </a:lnTo>
                  <a:lnTo>
                    <a:pt x="353219" y="3532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227" tIns="20003" rIns="373221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Largimi i mbetjeve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Flowchart: Sequential Access Storage 72"/>
          <p:cNvSpPr/>
          <p:nvPr/>
        </p:nvSpPr>
        <p:spPr>
          <a:xfrm>
            <a:off x="324123" y="5806409"/>
            <a:ext cx="664143" cy="618935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951753" y="5597482"/>
            <a:ext cx="9549925" cy="1160462"/>
            <a:chOff x="2034381" y="2848768"/>
            <a:chExt cx="8123237" cy="1160462"/>
          </a:xfrm>
          <a:solidFill>
            <a:srgbClr val="FFC000"/>
          </a:solidFill>
        </p:grpSpPr>
        <p:sp>
          <p:nvSpPr>
            <p:cNvPr id="76" name="Freeform 75"/>
            <p:cNvSpPr/>
            <p:nvPr/>
          </p:nvSpPr>
          <p:spPr>
            <a:xfrm>
              <a:off x="203438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4239" tIns="21336" rIns="601567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Planifikimi i sistemit të autobusëve të shkollës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464542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4239" tIns="21336" rIns="601567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Blerja /marrja me qira e  autobusëve të shkollës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7256462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4239" tIns="21336" rIns="601567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q-AL" sz="1600" b="1" kern="1200" dirty="0">
                  <a:solidFill>
                    <a:schemeClr val="tx1"/>
                  </a:solidFill>
                </a:rPr>
                <a:t>Mirëmbajtja e autobusëve të shkollës- Transporti  i nxënësve/fëmijëve 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731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u="sng" dirty="0" err="1"/>
              <a:t>Analizë</a:t>
            </a:r>
            <a:r>
              <a:rPr lang="en-US" sz="3900" u="sng" dirty="0"/>
              <a:t> </a:t>
            </a:r>
            <a:r>
              <a:rPr lang="sq-AL" sz="3900" u="sng" dirty="0"/>
              <a:t>BURIMET NJERËZORE </a:t>
            </a:r>
            <a:r>
              <a:rPr lang="en-US" sz="3900" u="sng" dirty="0"/>
              <a:t>: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parashkollor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D03AE-17C1-41F6-B3D4-94026FAC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772" y="1821598"/>
            <a:ext cx="11335908" cy="474979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139/2015 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Vetëqeverisjen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Udhëzimi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13,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22.05.2019 "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emërimit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mësuesit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vend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lirë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institucionet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arsimore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parauniversitar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administrimin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Mësues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Shqipërinë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'".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Udhëzimi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38,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6.10.2015 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lëvizjes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paralele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emërimit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mësuesit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institucionet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arsimore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parauniversitar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shfuqizuar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69/2012 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arsimor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parauniversitar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Republikën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Shqipërisë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ndryshuar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48/2018.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48/2018 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shtesa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ndryshime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69/2012 '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arsimor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parauniversitar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Republikën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Shqipërisë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'”.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Udhëzimi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55,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19.11.2014 "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organizimin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kandidatëve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ushtrimin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profesionit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mësuesit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parauniversitar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Udhëzimi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57,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12.11.2013 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emërimit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shkarkimit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drejtorit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institucionit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parauniversitar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7961,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12.07.1995 “Kodi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Punës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Republikës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Shqipërisë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Udhëzimi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1,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20.01.2017 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funksionimin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zhvillimit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vazhdueshëm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profesional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punonjësve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arsimorë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Udhëzimi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42,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15.10.2015 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identifikimin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nevojave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zhvillimin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profesional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punonjësve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mësimorë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arsimor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parauniversitar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Udhëzimi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26,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datë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15.8.2014 “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zhvillimin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profesional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punonjësve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arsimorë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-A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Standardet profesionale për formimin e përgjithshëm të mësuesit të arsimit parashkollor.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81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03" y="897223"/>
            <a:ext cx="10857187" cy="1140898"/>
          </a:xfrm>
        </p:spPr>
        <p:txBody>
          <a:bodyPr>
            <a:normAutofit fontScale="90000"/>
          </a:bodyPr>
          <a:lstStyle/>
          <a:p>
            <a:r>
              <a:rPr lang="en-US" sz="3900" u="sng" dirty="0" err="1"/>
              <a:t>Analizë</a:t>
            </a:r>
            <a:r>
              <a:rPr lang="en-US" sz="3900" u="sng" dirty="0"/>
              <a:t> </a:t>
            </a:r>
            <a:r>
              <a:rPr lang="en-US" sz="3900" u="sng" dirty="0" err="1"/>
              <a:t>Planifikimi</a:t>
            </a:r>
            <a:r>
              <a:rPr lang="en-US" sz="3900" u="sng" dirty="0"/>
              <a:t> </a:t>
            </a:r>
            <a:r>
              <a:rPr lang="en-US" sz="3900" u="sng" dirty="0" err="1"/>
              <a:t>i</a:t>
            </a:r>
            <a:r>
              <a:rPr lang="en-US" sz="3900" u="sng" dirty="0"/>
              <a:t> </a:t>
            </a:r>
            <a:r>
              <a:rPr lang="en-US" sz="3900" u="sng" dirty="0" err="1"/>
              <a:t>stafit</a:t>
            </a:r>
            <a:r>
              <a:rPr lang="en-US" sz="3900" u="sng" dirty="0"/>
              <a:t> :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parashkollor</a:t>
            </a:r>
            <a:br>
              <a:rPr lang="en-US" sz="3600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BED7A4-E979-4A2E-93F4-2479AD230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40275"/>
              </p:ext>
            </p:extLst>
          </p:nvPr>
        </p:nvGraphicFramePr>
        <p:xfrm>
          <a:off x="315310" y="1806628"/>
          <a:ext cx="11482553" cy="4796344"/>
        </p:xfrm>
        <a:graphic>
          <a:graphicData uri="http://schemas.openxmlformats.org/drawingml/2006/table">
            <a:tbl>
              <a:tblPr firstCol="1" bandRow="1">
                <a:tableStyleId>{351E445B-BAAA-44C9-9F55-DEEC189AE76F}</a:tableStyleId>
              </a:tblPr>
              <a:tblGrid>
                <a:gridCol w="3244316">
                  <a:extLst>
                    <a:ext uri="{9D8B030D-6E8A-4147-A177-3AD203B41FA5}">
                      <a16:colId xmlns:a16="http://schemas.microsoft.com/office/drawing/2014/main" val="3856188022"/>
                    </a:ext>
                  </a:extLst>
                </a:gridCol>
                <a:gridCol w="8238237">
                  <a:extLst>
                    <a:ext uri="{9D8B030D-6E8A-4147-A177-3AD203B41FA5}">
                      <a16:colId xmlns:a16="http://schemas.microsoft.com/office/drawing/2014/main" val="1845906119"/>
                    </a:ext>
                  </a:extLst>
                </a:gridCol>
              </a:tblGrid>
              <a:tr h="8375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Veprimtaritë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Ligjërisht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detyrues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detyrues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8849624"/>
                  </a:ext>
                </a:extLst>
              </a:tr>
              <a:tr h="2251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Planifikimi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Kërkesës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për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Staf</a:t>
                      </a:r>
                      <a:r>
                        <a:rPr lang="en-US" sz="1600" dirty="0"/>
                        <a:t>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Vlerësimi</a:t>
                      </a: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</a:t>
                      </a: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Nevojave</a:t>
                      </a: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për</a:t>
                      </a: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Staf</a:t>
                      </a: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: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Numri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stafit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nevojshëm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për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secilën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klasë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dhe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grup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moshë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Kualifikimet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nevojshme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për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pozitat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hapura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mësues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ndihmës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mësues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staf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administrativ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).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Nevojat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për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staf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kualifikime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për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fëmijë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nevoja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).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Pesha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punës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për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secilën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pozita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dhe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numri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fëmijëve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që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duhet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kujdeset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Analiza</a:t>
                      </a: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 </a:t>
                      </a: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Burimeve</a:t>
                      </a: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Ekzistuese</a:t>
                      </a: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: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Numri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aktual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stafit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disponueshëm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Mundësitë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për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ngritjen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kapaciteteve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stafit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ekzistues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përmes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trajnimeve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dhe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zhvillimit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</a:p>
                  </a:txBody>
                  <a:tcPr marL="54962" marR="54962" marT="0" marB="0"/>
                </a:tc>
                <a:extLst>
                  <a:ext uri="{0D108BD9-81ED-4DB2-BD59-A6C34878D82A}">
                    <a16:rowId xmlns:a16="http://schemas.microsoft.com/office/drawing/2014/main" val="2425902441"/>
                  </a:ext>
                </a:extLst>
              </a:tr>
              <a:tr h="568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Trajnimi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Stafit</a:t>
                      </a:r>
                      <a:r>
                        <a:rPr lang="en-US" sz="1600" dirty="0"/>
                        <a:t>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62" marR="54962" marT="0" marB="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Pjesëmarrja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mësuesve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dhe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drejtuesve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trajnime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profesionale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Trajtimi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temave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prioritare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nga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këshillat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mësuesve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dhe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rrjetet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profesionale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Zhvillimi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profesional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mësuesve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dhe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drejtuesve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faktor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rritjen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cilësisë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</a:p>
                  </a:txBody>
                  <a:tcPr marL="54962" marR="54962" marT="0" marB="0"/>
                </a:tc>
                <a:extLst>
                  <a:ext uri="{0D108BD9-81ED-4DB2-BD59-A6C34878D82A}">
                    <a16:rowId xmlns:a16="http://schemas.microsoft.com/office/drawing/2014/main" val="1042404866"/>
                  </a:ext>
                </a:extLst>
              </a:tr>
              <a:tr h="113214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Performanca</a:t>
                      </a:r>
                      <a:r>
                        <a:rPr lang="en-US" sz="1600" b="1" dirty="0"/>
                        <a:t> e </a:t>
                      </a:r>
                      <a:r>
                        <a:rPr lang="en-US" sz="1600" b="1" dirty="0" err="1"/>
                        <a:t>Stafit</a:t>
                      </a:r>
                      <a:r>
                        <a:rPr lang="en-US" sz="1600" dirty="0"/>
                        <a:t>:</a:t>
                      </a:r>
                    </a:p>
                  </a:txBody>
                  <a:tcPr marL="54962" marR="54962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Zbatimi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"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Kornizës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vlerësimit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cilësisë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kopshtit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".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Realizimi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vlerësimit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brendshëm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dhe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jashtëm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kopshteve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sipas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udhëzuesit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metodologjik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Raportimi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periodik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i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dhënave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tek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DRAP-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ZVAP-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dhe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njësitë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vetëqeverisjes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vendore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</a:p>
                  </a:txBody>
                  <a:tcPr marL="54962" marR="54962" marT="0" marB="0"/>
                </a:tc>
                <a:extLst>
                  <a:ext uri="{0D108BD9-81ED-4DB2-BD59-A6C34878D82A}">
                    <a16:rowId xmlns:a16="http://schemas.microsoft.com/office/drawing/2014/main" val="184279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7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3900" u="sng" dirty="0"/>
              <a:t>Planifikimi dhe ndërtimi i objekteve </a:t>
            </a:r>
            <a:r>
              <a:rPr lang="en-US" sz="3900" u="sng" dirty="0"/>
              <a:t>: </a:t>
            </a:r>
            <a:br>
              <a:rPr lang="en-US" sz="3900" u="sng" dirty="0"/>
            </a:br>
            <a:r>
              <a:rPr lang="en-US" sz="3900" u="sng" dirty="0" err="1"/>
              <a:t>Standarte</a:t>
            </a:r>
            <a:r>
              <a:rPr lang="en-US" sz="3900" u="sng" dirty="0"/>
              <a:t>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parashkollor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D03AE-17C1-41F6-B3D4-94026FAC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772" y="1821598"/>
            <a:ext cx="11335908" cy="47497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Nr. 139/2015 “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Vetëqeverisjen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Vendore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VKM Nr. 662,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8.10.2014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përcaktimin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kritereve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procedurave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hapjen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mbylljen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institucioneve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parauniversitare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Nr. 9643,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20.11.2006 “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Prokurimin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ndryshuar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VKM Nr. 159,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1.3.2017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miratimin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standardeve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projektimit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kopshteve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Nr. 69/2012 “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sistemin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arsimor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parauniversitar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ndryshuar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Ligjin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Nr. 48/2018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7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7130E7-56F8-4A6A-8C2B-2ABE04150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896" y="555585"/>
            <a:ext cx="7344469" cy="6389225"/>
          </a:xfrm>
        </p:spPr>
        <p:txBody>
          <a:bodyPr>
            <a:normAutofit fontScale="3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q-AL" sz="6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Kushtetuta </a:t>
            </a:r>
            <a:r>
              <a:rPr lang="sq-AL" sz="6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Republikës së Shqipërisë – neni 57, pika 1</a:t>
            </a:r>
            <a:endParaRPr lang="en-US" sz="6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t-IT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STRATEGJIA KOMBËTARE E ARSIMIT 2021-2026</a:t>
            </a:r>
            <a:endParaRPr lang="en-US" sz="6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Kombëtar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Veprimit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Barazi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Përfshirje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Pjesëmarrjen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Romëve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Egjiptianëve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Republikën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Shqipërisë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(2021-2025)</a:t>
            </a:r>
            <a:r>
              <a:rPr lang="en-US" sz="6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6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Agjenda</a:t>
            </a:r>
            <a:r>
              <a:rPr lang="en-US" sz="6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Kombëtare</a:t>
            </a:r>
            <a:r>
              <a:rPr lang="en-US" sz="6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6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6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Drejtat</a:t>
            </a:r>
            <a:r>
              <a:rPr lang="en-US" sz="6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Fëmijëve</a:t>
            </a:r>
            <a:r>
              <a:rPr lang="en-US" sz="6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(2021 – 2026).</a:t>
            </a:r>
          </a:p>
          <a:p>
            <a:pPr marL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139/2015 “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vetëqeverisjen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6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69/2012 "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sistemin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arsimor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parauniversitar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Republikën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Shqipërisë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6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68/2017 “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financat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vetëqeverisjes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”;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nr.9632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datë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30.10.2006 “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sistemin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taksave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ndryshuar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115/2024, “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Buxhetin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vitit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2025”.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121/2016 "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shërbimet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kujdesit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shoqëror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Republikën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Shqipërisë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Ligji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18/2017</a:t>
            </a:r>
            <a:r>
              <a:rPr lang="en-US" sz="6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drejtat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mbrojtjen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6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fëmijës</a:t>
            </a:r>
            <a:r>
              <a:rPr lang="en-US" sz="6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"/>
          <p:cNvSpPr txBox="1">
            <a:spLocks noGrp="1"/>
          </p:cNvSpPr>
          <p:nvPr>
            <p:ph type="title"/>
          </p:nvPr>
        </p:nvSpPr>
        <p:spPr>
          <a:xfrm>
            <a:off x="1019175" y="1686343"/>
            <a:ext cx="3459922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 err="1"/>
              <a:t>Kuadri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përgjitshëm</a:t>
            </a:r>
            <a:r>
              <a:rPr lang="en-US" dirty="0"/>
              <a:t> </a:t>
            </a:r>
            <a:r>
              <a:rPr lang="en-US" dirty="0" err="1"/>
              <a:t>ligjor</a:t>
            </a:r>
            <a:br>
              <a:rPr lang="en-US" dirty="0"/>
            </a:br>
            <a:r>
              <a:rPr lang="en-US" dirty="0" err="1"/>
              <a:t>Arsimi</a:t>
            </a:r>
            <a:r>
              <a:rPr lang="en-US" dirty="0"/>
              <a:t> </a:t>
            </a:r>
            <a:r>
              <a:rPr lang="en-US" dirty="0" err="1"/>
              <a:t>parauniversitar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87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8A89-6E26-1714-E789-726E5E08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273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standarte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proceset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mbështetëse</a:t>
            </a:r>
            <a:endParaRPr lang="en-US" sz="4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D16D2D-B864-C86F-42C5-679314F086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207801"/>
              </p:ext>
            </p:extLst>
          </p:nvPr>
        </p:nvGraphicFramePr>
        <p:xfrm>
          <a:off x="283384" y="1097666"/>
          <a:ext cx="5617073" cy="5546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607">
                  <a:extLst>
                    <a:ext uri="{9D8B030D-6E8A-4147-A177-3AD203B41FA5}">
                      <a16:colId xmlns:a16="http://schemas.microsoft.com/office/drawing/2014/main" val="2527373130"/>
                    </a:ext>
                  </a:extLst>
                </a:gridCol>
                <a:gridCol w="5169466">
                  <a:extLst>
                    <a:ext uri="{9D8B030D-6E8A-4147-A177-3AD203B41FA5}">
                      <a16:colId xmlns:a16="http://schemas.microsoft.com/office/drawing/2014/main" val="154904858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Nr.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Standardi normativ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105815133"/>
                  </a:ext>
                </a:extLst>
              </a:tr>
              <a:tr h="39762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5760" algn="l"/>
                        </a:tabLs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Kopshti ka 3 mjedise mësimore/dhoma.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1231591345"/>
                  </a:ext>
                </a:extLst>
              </a:tr>
              <a:tr h="39762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2.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kern="100">
                          <a:effectLst/>
                          <a:latin typeface="Palatino Linotype" panose="02040502050505030304" pitchFamily="18" charset="0"/>
                        </a:rPr>
                        <a:t>Sipërfaqja e shfrytëzimit është 1.3-1.6 m</a:t>
                      </a:r>
                      <a:r>
                        <a:rPr lang="sq-AL" sz="1600" kern="100" baseline="3000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sq-AL" sz="1600" kern="100">
                          <a:effectLst/>
                          <a:latin typeface="Palatino Linotype" panose="02040502050505030304" pitchFamily="18" charset="0"/>
                        </a:rPr>
                        <a:t>/fëmijë në grup.</a:t>
                      </a:r>
                      <a:endParaRPr lang="en-US" sz="1600" kern="1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3999191393"/>
                  </a:ext>
                </a:extLst>
              </a:tr>
              <a:tr h="39762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3.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kern="100">
                          <a:effectLst/>
                          <a:latin typeface="Palatino Linotype" panose="02040502050505030304" pitchFamily="18" charset="0"/>
                        </a:rPr>
                        <a:t>Mjediset e grupeve përmbushin standardin.</a:t>
                      </a:r>
                      <a:endParaRPr lang="en-US" sz="1600" kern="1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2970996766"/>
                  </a:ext>
                </a:extLst>
              </a:tr>
              <a:tr h="39762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4.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Shërbimet higjienike janë të vendosura pranë çdo grupi. 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2689147352"/>
                  </a:ext>
                </a:extLst>
              </a:tr>
              <a:tr h="80905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5.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Numri i bokseve është 3 (tri) për një grup, të ndara me mure nga njëri-tjetri, si dhe kanë 4 lavamanë me ujë të pijshëm.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3983717786"/>
                  </a:ext>
                </a:extLst>
              </a:tr>
              <a:tr h="54002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6.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Tualetet kanë porta të hapshme nga jashtë dhe të shkëputura nga dyshemeja. 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4217037653"/>
                  </a:ext>
                </a:extLst>
              </a:tr>
              <a:tr h="60449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7.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Pajisjet e tualeteve janë të përshtatshme për moshën e fëmijëve.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1398404666"/>
                  </a:ext>
                </a:extLst>
              </a:tr>
              <a:tr h="39762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8.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Kopshti ka 1 boks tualeti për administratën.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3371860880"/>
                  </a:ext>
                </a:extLst>
              </a:tr>
              <a:tr h="39762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9.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Dritaret janë me xham të tejdukshëm  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666327857"/>
                  </a:ext>
                </a:extLst>
              </a:tr>
              <a:tr h="535487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10.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Sipërfaqja e dritareve mbulon minimalisht 15% të sipërfaqes së dyshemesë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4022851645"/>
                  </a:ext>
                </a:extLst>
              </a:tr>
              <a:tr h="39762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600" kern="100" dirty="0">
                          <a:effectLst/>
                          <a:latin typeface="Palatino Linotype" panose="02040502050505030304" pitchFamily="18" charset="0"/>
                        </a:rPr>
                        <a:t>11.</a:t>
                      </a: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q-AL" sz="1600" kern="100" dirty="0">
                          <a:effectLst/>
                          <a:latin typeface="Palatino Linotype" panose="02040502050505030304" pitchFamily="18" charset="0"/>
                        </a:rPr>
                        <a:t>Ndriçimi vjen nga ana e majtë</a:t>
                      </a:r>
                      <a:endParaRPr lang="en-US" sz="1600" kern="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39" marR="45039" marT="0" marB="0"/>
                </a:tc>
                <a:extLst>
                  <a:ext uri="{0D108BD9-81ED-4DB2-BD59-A6C34878D82A}">
                    <a16:rowId xmlns:a16="http://schemas.microsoft.com/office/drawing/2014/main" val="3534073941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D4171E-3232-AAC2-DC45-3B7902FEAF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2643524"/>
              </p:ext>
            </p:extLst>
          </p:nvPr>
        </p:nvGraphicFramePr>
        <p:xfrm>
          <a:off x="6033633" y="1097666"/>
          <a:ext cx="5966423" cy="556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190">
                  <a:extLst>
                    <a:ext uri="{9D8B030D-6E8A-4147-A177-3AD203B41FA5}">
                      <a16:colId xmlns:a16="http://schemas.microsoft.com/office/drawing/2014/main" val="1485653884"/>
                    </a:ext>
                  </a:extLst>
                </a:gridCol>
                <a:gridCol w="5398233">
                  <a:extLst>
                    <a:ext uri="{9D8B030D-6E8A-4147-A177-3AD203B41FA5}">
                      <a16:colId xmlns:a16="http://schemas.microsoft.com/office/drawing/2014/main" val="2661055539"/>
                    </a:ext>
                  </a:extLst>
                </a:gridCol>
              </a:tblGrid>
              <a:tr h="229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400" kern="100" dirty="0">
                          <a:effectLst/>
                        </a:rPr>
                        <a:t>Nr.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400" kern="100">
                          <a:effectLst/>
                        </a:rPr>
                        <a:t>Standardi normativ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551254325"/>
                  </a:ext>
                </a:extLst>
              </a:tr>
              <a:tr h="46430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12.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q-AL" sz="1400" kern="100" dirty="0">
                          <a:effectLst/>
                        </a:rPr>
                        <a:t>Dritaret nuk janë të vendosura në murin ku vendoset dërrasa e shkrimit (e zezë apo e bardhë)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3794653473"/>
                  </a:ext>
                </a:extLst>
              </a:tr>
              <a:tr h="46430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13.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q-AL" sz="1400" kern="100">
                          <a:effectLst/>
                        </a:rPr>
                        <a:t>Të gjitha mjediset e kopshtit janë të ajrosura dhe të ndriçuara, në përputhje me standardet.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1169265191"/>
                  </a:ext>
                </a:extLst>
              </a:tr>
              <a:tr h="22861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1717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14.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l"/>
                        </a:tabLst>
                      </a:pPr>
                      <a:r>
                        <a:rPr lang="sq-AL" sz="1400" kern="100" dirty="0">
                          <a:effectLst/>
                        </a:rPr>
                        <a:t>Kopshti ka ujë të ngrohtë/ftohtë dhe të rrjedhshëm.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3243707360"/>
                  </a:ext>
                </a:extLst>
              </a:tr>
              <a:tr h="229757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kern="100" dirty="0">
                          <a:effectLst/>
                        </a:rPr>
                        <a:t>15.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kern="100" dirty="0">
                          <a:effectLst/>
                        </a:rPr>
                        <a:t>Kopshti ka sistem ngrohjeje/ftohje në të gjitha mjediset.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1031117642"/>
                  </a:ext>
                </a:extLst>
              </a:tr>
              <a:tr h="229757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576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16.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400" kern="100" dirty="0">
                          <a:effectLst/>
                        </a:rPr>
                        <a:t>Kopshti ka pajisjet e mjaftueshme për mbrojtjen kundër zjarrit.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556404020"/>
                  </a:ext>
                </a:extLst>
              </a:tr>
              <a:tr h="703398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576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17.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400" kern="100" dirty="0">
                          <a:effectLst/>
                        </a:rPr>
                        <a:t>Kopshti ka ngritur komisionin e shëndetit, sigurisë, mirëmbajtjes dhe mjedisit, i cili kryen detyrat e tij sipas “Rregullores për funksionimin e institucioneve arsimore parauniversitare” (neni 111).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2135615925"/>
                  </a:ext>
                </a:extLst>
              </a:tr>
              <a:tr h="45836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576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18.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400" kern="100">
                          <a:effectLst/>
                        </a:rPr>
                        <a:t>Mësueset kujdesen për sigurinë e mjeteve dhe pajisjeve që përdoren nga fëmijët.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3022579439"/>
                  </a:ext>
                </a:extLst>
              </a:tr>
              <a:tr h="45836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576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19.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400" kern="100">
                          <a:effectLst/>
                        </a:rPr>
                        <a:t>Kopshti ka kutinë e ndihmës së shpejtë dhe pajisjet e nevojshme, të cilat janë funksionale.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308007557"/>
                  </a:ext>
                </a:extLst>
              </a:tr>
              <a:tr h="465538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576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20.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400" kern="100" dirty="0">
                          <a:effectLst/>
                        </a:rPr>
                        <a:t>Kopshti ka të paktën një mësuese që ka marrë certifikatën e administrimit të ndihmës së shpejtë.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908852060"/>
                  </a:ext>
                </a:extLst>
              </a:tr>
              <a:tr h="470119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576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21.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400" kern="100" dirty="0">
                          <a:effectLst/>
                        </a:rPr>
                        <a:t>Në një vend të dukshëm në kopsht janë afishuar numrat e emergjencës (numrat e policisë, zjarrfikëseve dhe urgjencës).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3026020481"/>
                  </a:ext>
                </a:extLst>
              </a:tr>
              <a:tr h="229757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576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22.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400" kern="100" dirty="0">
                          <a:effectLst/>
                        </a:rPr>
                        <a:t>Kopshti ka siguruar lehtësira për fëmijët me AK.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3852562615"/>
                  </a:ext>
                </a:extLst>
              </a:tr>
              <a:tr h="465538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kern="100" dirty="0">
                          <a:effectLst/>
                        </a:rPr>
                        <a:t>23.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kern="100">
                          <a:effectLst/>
                        </a:rPr>
                        <a:t>Kopshti është larg zonave industriale, varrezave apo zonave me ndotje mbi normat e lejuara.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117068054"/>
                  </a:ext>
                </a:extLst>
              </a:tr>
              <a:tr h="470119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kern="100" dirty="0">
                          <a:effectLst/>
                        </a:rPr>
                        <a:t>24.</a:t>
                      </a:r>
                      <a:r>
                        <a:rPr lang="sq-AL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kern="100" dirty="0">
                          <a:effectLst/>
                        </a:rPr>
                        <a:t>Kopshti ka sistem vëzhgimi me kamera, në çdo mejdis ku qëndrojnë apo zhvillojnë aktivitetin fëmijët.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88" marR="50888" marT="0" marB="0"/>
                </a:tc>
                <a:extLst>
                  <a:ext uri="{0D108BD9-81ED-4DB2-BD59-A6C34878D82A}">
                    <a16:rowId xmlns:a16="http://schemas.microsoft.com/office/drawing/2014/main" val="588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942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020" y="286603"/>
            <a:ext cx="10067660" cy="1450757"/>
          </a:xfrm>
        </p:spPr>
        <p:txBody>
          <a:bodyPr>
            <a:normAutofit fontScale="90000"/>
          </a:bodyPr>
          <a:lstStyle/>
          <a:p>
            <a:r>
              <a:rPr lang="en-US" sz="3900" u="sng" dirty="0" err="1"/>
              <a:t>Analizë</a:t>
            </a:r>
            <a:r>
              <a:rPr lang="en-US" sz="3900" u="sng" dirty="0"/>
              <a:t> </a:t>
            </a:r>
            <a:r>
              <a:rPr lang="sq-AL" sz="3900" u="sng" dirty="0"/>
              <a:t>Planifikimi</a:t>
            </a:r>
            <a:r>
              <a:rPr lang="en-US" sz="3900" u="sng" dirty="0"/>
              <a:t>, </a:t>
            </a:r>
            <a:r>
              <a:rPr lang="sq-AL" sz="3900" u="sng" dirty="0"/>
              <a:t>ndërtimi i objekteve</a:t>
            </a:r>
            <a:r>
              <a:rPr lang="en-US" sz="3900" u="sng" dirty="0"/>
              <a:t>, </a:t>
            </a:r>
            <a:r>
              <a:rPr lang="en-US" sz="3900" u="sng" dirty="0" err="1"/>
              <a:t>ofrimi</a:t>
            </a:r>
            <a:r>
              <a:rPr lang="en-US" sz="3900" u="sng" dirty="0"/>
              <a:t> I </a:t>
            </a:r>
            <a:r>
              <a:rPr lang="en-US" sz="3900" u="sng" dirty="0" err="1"/>
              <a:t>shërbimeve</a:t>
            </a:r>
            <a:r>
              <a:rPr lang="en-US" sz="3900" u="sng" dirty="0"/>
              <a:t> </a:t>
            </a:r>
            <a:r>
              <a:rPr lang="en-US" sz="3900" u="sng" dirty="0" err="1"/>
              <a:t>mbështetëse</a:t>
            </a:r>
            <a:r>
              <a:rPr lang="en-US" sz="3900" u="sng" dirty="0"/>
              <a:t>: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parauniversitar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D03AE-17C1-41F6-B3D4-94026FAC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772" y="1821598"/>
            <a:ext cx="11335908" cy="4749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Përgjithshme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Infrastrukturës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institucioneve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arsimore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9-vjeçare,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kopshte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ndërtimit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godinës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rinovimit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Lloji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ndërtesës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ekzistuese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rikonstruktuar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re)</a:t>
            </a: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Sipërfaqja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objektit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(m²)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oborrit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shkollës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strukturës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ndërtesës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amortizuar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rikonstruktuar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Përdorimi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maksimal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shkollës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nxënësve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tyre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turneve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zhvillohet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mësimi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Ngarkesa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hapësirave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është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mbipopulluar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ambiente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pashfrytëzuara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245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u="sng" dirty="0" err="1"/>
              <a:t>Analizë</a:t>
            </a:r>
            <a:r>
              <a:rPr lang="en-US" sz="3900" u="sng" dirty="0"/>
              <a:t> </a:t>
            </a:r>
            <a:r>
              <a:rPr lang="sq-AL" sz="3900" u="sng" dirty="0"/>
              <a:t>Planifikimi</a:t>
            </a:r>
            <a:r>
              <a:rPr lang="en-US" sz="3900" u="sng" dirty="0"/>
              <a:t>, </a:t>
            </a:r>
            <a:r>
              <a:rPr lang="sq-AL" sz="3900" u="sng" dirty="0"/>
              <a:t>ndërtimi i objekteve</a:t>
            </a:r>
            <a:r>
              <a:rPr lang="en-US" sz="3900" u="sng" dirty="0"/>
              <a:t>, </a:t>
            </a:r>
            <a:r>
              <a:rPr lang="en-US" sz="3900" u="sng" dirty="0" err="1"/>
              <a:t>ofrimi</a:t>
            </a:r>
            <a:r>
              <a:rPr lang="en-US" sz="3900" u="sng" dirty="0"/>
              <a:t> I </a:t>
            </a:r>
            <a:r>
              <a:rPr lang="en-US" sz="3900" u="sng" dirty="0" err="1"/>
              <a:t>shërbimeve</a:t>
            </a:r>
            <a:r>
              <a:rPr lang="en-US" sz="3900" u="sng" dirty="0"/>
              <a:t> </a:t>
            </a:r>
            <a:r>
              <a:rPr lang="en-US" sz="3900" u="sng" dirty="0" err="1"/>
              <a:t>mbështetëse</a:t>
            </a:r>
            <a:r>
              <a:rPr lang="en-US" sz="3900" u="sng" dirty="0"/>
              <a:t>: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parauniversitar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D03AE-17C1-41F6-B3D4-94026FAC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09" y="1669069"/>
            <a:ext cx="11524141" cy="4749799"/>
          </a:xfr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Infrastruktura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Fizike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Disponueshmëria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laboratorëve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ambienteve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specializuara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(p.sh.,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shkencore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biblioteka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salla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teknologjike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ndriçimit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ajrosjes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ngrohjes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elektrik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hidrosanitar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ambienteve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sportive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lojërave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Hapësira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përshtatura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fëmijët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aftësi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kufizuara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(rampa,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ashensorë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tualete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përshtatura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ndërtesës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kundër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zjarrit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dalje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emergjence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kamera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sigurie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roje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Pajisjet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Mjetet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Didaktike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mobilieve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karrige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Disponueshmëria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kompjuterëve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pajisjeve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teknologjike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mësuesit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Lidhja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internetin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cilësia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didaktike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libra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bibliotekën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6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u="sng" dirty="0" err="1"/>
              <a:t>Analizë</a:t>
            </a:r>
            <a:r>
              <a:rPr lang="en-US" sz="3900" u="sng" dirty="0"/>
              <a:t> </a:t>
            </a:r>
            <a:r>
              <a:rPr lang="sq-AL" sz="3900" u="sng" dirty="0"/>
              <a:t>Planifikimi</a:t>
            </a:r>
            <a:r>
              <a:rPr lang="en-US" sz="3900" u="sng" dirty="0"/>
              <a:t>, </a:t>
            </a:r>
            <a:r>
              <a:rPr lang="sq-AL" sz="3900" u="sng" dirty="0"/>
              <a:t>ndërtimi i objekteve</a:t>
            </a:r>
            <a:r>
              <a:rPr lang="en-US" sz="3900" u="sng" dirty="0"/>
              <a:t>, </a:t>
            </a:r>
            <a:r>
              <a:rPr lang="en-US" sz="3900" u="sng" dirty="0" err="1"/>
              <a:t>ofrimi</a:t>
            </a:r>
            <a:r>
              <a:rPr lang="en-US" sz="3900" u="sng" dirty="0"/>
              <a:t> I </a:t>
            </a:r>
            <a:r>
              <a:rPr lang="en-US" sz="3900" u="sng" dirty="0" err="1"/>
              <a:t>shërbimeve</a:t>
            </a:r>
            <a:r>
              <a:rPr lang="en-US" sz="3900" u="sng" dirty="0"/>
              <a:t> </a:t>
            </a:r>
            <a:r>
              <a:rPr lang="en-US" sz="3900" u="sng" dirty="0" err="1"/>
              <a:t>mbështetëse</a:t>
            </a:r>
            <a:r>
              <a:rPr lang="en-US" sz="3900" u="sng" dirty="0"/>
              <a:t>: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parauniversitar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D03AE-17C1-41F6-B3D4-94026FAC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09" y="1821598"/>
            <a:ext cx="11524141" cy="4749799"/>
          </a:xfr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Transporti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Aksesueshmëria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Mënyra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mbërritjes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këmbë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transport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transport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organizuar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shërbimit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veçanërisht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zonat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rurale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rrugëve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trotuareve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çojnë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shkollë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rrugore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shkollës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semaforë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vijat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bardha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prezenca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patrullës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shkollore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Higjiena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Shërbimet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Ndihmëse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Numri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tualeteve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funksionale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stafin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Higjiena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kushtet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shkollë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pijshëm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cilësia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tij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Disponueshmëria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mensës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shërbimit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ushqimor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shërbimit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shëndetësor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infermier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dhomë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ndihme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shpejtë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9105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u="sng" dirty="0" err="1"/>
              <a:t>Analizë</a:t>
            </a:r>
            <a:r>
              <a:rPr lang="en-US" sz="3900" u="sng" dirty="0"/>
              <a:t> </a:t>
            </a:r>
            <a:r>
              <a:rPr lang="sq-AL" sz="3900" u="sng" dirty="0"/>
              <a:t>Planifikimi</a:t>
            </a:r>
            <a:r>
              <a:rPr lang="en-US" sz="3900" u="sng" dirty="0"/>
              <a:t>, </a:t>
            </a:r>
            <a:r>
              <a:rPr lang="sq-AL" sz="3900" u="sng" dirty="0"/>
              <a:t>ndërtimi i objekteve</a:t>
            </a:r>
            <a:r>
              <a:rPr lang="en-US" sz="3900" u="sng" dirty="0"/>
              <a:t>, </a:t>
            </a:r>
            <a:r>
              <a:rPr lang="en-US" sz="3900" u="sng" dirty="0" err="1"/>
              <a:t>ofrimi</a:t>
            </a:r>
            <a:r>
              <a:rPr lang="en-US" sz="3900" u="sng" dirty="0"/>
              <a:t> I </a:t>
            </a:r>
            <a:r>
              <a:rPr lang="en-US" sz="3900" u="sng" dirty="0" err="1"/>
              <a:t>shërbimeve</a:t>
            </a:r>
            <a:r>
              <a:rPr lang="en-US" sz="3900" u="sng" dirty="0"/>
              <a:t> </a:t>
            </a:r>
            <a:r>
              <a:rPr lang="en-US" sz="3900" u="sng" dirty="0" err="1"/>
              <a:t>mbështetëse</a:t>
            </a:r>
            <a:r>
              <a:rPr lang="en-US" sz="3900" u="sng" dirty="0"/>
              <a:t>: </a:t>
            </a:r>
            <a:r>
              <a:rPr lang="en-US" sz="3900" u="sng" dirty="0" err="1"/>
              <a:t>Arsimi</a:t>
            </a:r>
            <a:r>
              <a:rPr lang="en-US" sz="3900" u="sng" dirty="0"/>
              <a:t> </a:t>
            </a:r>
            <a:r>
              <a:rPr lang="en-US" sz="3900" u="sng" dirty="0" err="1"/>
              <a:t>parauniversitar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D03AE-17C1-41F6-B3D4-94026FAC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09" y="1821598"/>
            <a:ext cx="11524141" cy="4749799"/>
          </a:xfr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Ndikimi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Mjedisor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Energjia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Noto Sans Symbols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Efikasiteti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energjetik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shkollës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sistemet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ngrohjes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izolimit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termik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buFont typeface="Noto Sans Symbols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paneleve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diellore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sistemeve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tjera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alternative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energjisë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Noto Sans Symbols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Prania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gjelbërimit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hapësirave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hapura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fëmijët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Noto Sans Symbols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reduktimin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ndotjes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menaxhimin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mbetjeve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Planet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Zhvillim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Noto Sans Symbols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Projektet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pritje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miratuara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rikonstruksion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zgjerim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Noto Sans Symbols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Fondet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alokuara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burimet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financimit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buxheti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bashkisë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donatorë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qeveritare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buFont typeface="Noto Sans Symbols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Prioritetet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përmirësim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gjendjes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ekzistuese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2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028222-48B4-4B83-B31F-C4866620369B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D3D02B-CE9C-4E0C-9FEE-E8C144D5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PROCESET E KRYESORE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16F53-F568-41B9-AEF7-A776950BB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10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755"/>
            <a:ext cx="10515600" cy="1051455"/>
          </a:xfrm>
        </p:spPr>
        <p:txBody>
          <a:bodyPr/>
          <a:lstStyle/>
          <a:p>
            <a:r>
              <a:rPr lang="en-US" dirty="0" err="1"/>
              <a:t>Proceset</a:t>
            </a:r>
            <a:r>
              <a:rPr lang="en-US" dirty="0"/>
              <a:t> </a:t>
            </a:r>
            <a:r>
              <a:rPr lang="en-US" dirty="0" err="1"/>
              <a:t>Kryesore-Aspektet</a:t>
            </a:r>
            <a:r>
              <a:rPr lang="en-US" dirty="0"/>
              <a:t> Sociale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73754617"/>
              </p:ext>
            </p:extLst>
          </p:nvPr>
        </p:nvGraphicFramePr>
        <p:xfrm>
          <a:off x="1199832" y="1292542"/>
          <a:ext cx="94478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9138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2" y="84111"/>
            <a:ext cx="8516850" cy="4822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5050" y="4272677"/>
            <a:ext cx="2836950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Mungon</a:t>
            </a:r>
            <a:r>
              <a:rPr lang="en-US" b="1" dirty="0"/>
              <a:t> </a:t>
            </a:r>
            <a:r>
              <a:rPr lang="en-US" b="1" dirty="0" err="1"/>
              <a:t>aksesi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bazën</a:t>
            </a:r>
            <a:r>
              <a:rPr lang="en-US" b="1" dirty="0"/>
              <a:t> </a:t>
            </a:r>
            <a:r>
              <a:rPr lang="en-US" b="1" dirty="0" err="1"/>
              <a:t>kombëtare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dhënave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gjithë</a:t>
            </a:r>
            <a:r>
              <a:rPr lang="en-US" b="1" dirty="0"/>
              <a:t> </a:t>
            </a:r>
            <a:r>
              <a:rPr lang="en-US" b="1" dirty="0" err="1"/>
              <a:t>fëmijët</a:t>
            </a:r>
            <a:r>
              <a:rPr lang="en-US" b="1" dirty="0"/>
              <a:t> 3-6 </a:t>
            </a:r>
            <a:r>
              <a:rPr lang="en-US" b="1" dirty="0" err="1"/>
              <a:t>vjeç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frekuentojnë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frekuentojnë</a:t>
            </a:r>
            <a:r>
              <a:rPr lang="en-US" dirty="0"/>
              <a:t> </a:t>
            </a:r>
            <a:r>
              <a:rPr lang="en-US" dirty="0" err="1"/>
              <a:t>kopshtin</a:t>
            </a:r>
            <a:r>
              <a:rPr lang="en-US" dirty="0"/>
              <a:t>),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siguruar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fëmijë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marrë</a:t>
            </a:r>
            <a:r>
              <a:rPr lang="en-US" dirty="0"/>
              <a:t> </a:t>
            </a:r>
            <a:r>
              <a:rPr lang="en-US" dirty="0" err="1"/>
              <a:t>shërbimin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ketë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arsimin</a:t>
            </a:r>
            <a:r>
              <a:rPr lang="en-US" dirty="0"/>
              <a:t> </a:t>
            </a:r>
            <a:r>
              <a:rPr lang="en-US" dirty="0" err="1"/>
              <a:t>parashkollor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733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en-US" dirty="0"/>
              <a:t>1. Përfshirja Sociale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9603"/>
            <a:ext cx="10515600" cy="2820495"/>
          </a:xfrm>
        </p:spPr>
      </p:pic>
    </p:spTree>
    <p:extLst>
      <p:ext uri="{BB962C8B-B14F-4D97-AF65-F5344CB8AC3E}">
        <p14:creationId xmlns:p14="http://schemas.microsoft.com/office/powerpoint/2010/main" val="1457135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65" y="374073"/>
            <a:ext cx="10515600" cy="98367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Koncepti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r>
              <a:rPr lang="en-US" dirty="0"/>
              <a:t>Përfshirja Sociale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983673"/>
            <a:ext cx="8796954" cy="5264727"/>
          </a:xfrm>
        </p:spPr>
      </p:pic>
      <p:sp>
        <p:nvSpPr>
          <p:cNvPr id="5" name="Speech Bubble: Rectangle 34">
            <a:extLst>
              <a:ext uri="{FF2B5EF4-FFF2-40B4-BE49-F238E27FC236}">
                <a16:creationId xmlns:a16="http://schemas.microsoft.com/office/drawing/2014/main" id="{50A52E19-F8F8-49CB-BD5F-70B69BA55586}"/>
              </a:ext>
            </a:extLst>
          </p:cNvPr>
          <p:cNvSpPr/>
          <p:nvPr/>
        </p:nvSpPr>
        <p:spPr>
          <a:xfrm>
            <a:off x="7384473" y="4350327"/>
            <a:ext cx="4807527" cy="2133600"/>
          </a:xfrm>
          <a:prstGeom prst="wedgeRectCallout">
            <a:avLst>
              <a:gd name="adj1" fmla="val -55291"/>
              <a:gd name="adj2" fmla="val -61194"/>
            </a:avLst>
          </a:prstGeom>
          <a:solidFill>
            <a:schemeClr val="accent2"/>
          </a:solidFill>
          <a:ln w="1016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>
              <a:spcAft>
                <a:spcPts val="1200"/>
              </a:spcAft>
            </a:pPr>
            <a:endParaRPr lang="en-US" sz="1400" noProof="1"/>
          </a:p>
          <a:p>
            <a:pPr>
              <a:spcAft>
                <a:spcPts val="1200"/>
              </a:spcAft>
            </a:pPr>
            <a:endParaRPr lang="en-US" sz="1400" noProof="1"/>
          </a:p>
          <a:p>
            <a:pPr algn="just">
              <a:spcAft>
                <a:spcPts val="1200"/>
              </a:spcAft>
            </a:pPr>
            <a:r>
              <a:rPr lang="en-US" sz="1600" noProof="1"/>
              <a:t>Në Republikën e Shqipërisë garantohet e drejta për arsimimin e shtetasve shqiptarë, të huaj dhe personave pa shtetësi, pa u diskriminuar nga gjinia, raca, ngjyra, etnia, gjuha, orientimi seksual, bindjet politike ose fetare, gjendja, ekonomike apo sociale, mosha, vendbanimi, aftësia e kufizuar ose për arsye të tjera që përcaktohen në legjislacionin shqiptar.  </a:t>
            </a:r>
            <a:endParaRPr lang="en-US" sz="2000" noProof="1"/>
          </a:p>
          <a:p>
            <a:pPr>
              <a:spcAft>
                <a:spcPts val="1200"/>
              </a:spcAft>
            </a:pPr>
            <a:endParaRPr lang="en-US" sz="2000" noProof="1"/>
          </a:p>
        </p:txBody>
      </p:sp>
    </p:spTree>
    <p:extLst>
      <p:ext uri="{BB962C8B-B14F-4D97-AF65-F5344CB8AC3E}">
        <p14:creationId xmlns:p14="http://schemas.microsoft.com/office/powerpoint/2010/main" val="257035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Hyrje</a:t>
            </a:r>
            <a:r>
              <a:rPr dirty="0"/>
              <a:t> </a:t>
            </a:r>
            <a:r>
              <a:rPr dirty="0" err="1"/>
              <a:t>dhe</a:t>
            </a:r>
            <a:r>
              <a:rPr dirty="0"/>
              <a:t> </a:t>
            </a:r>
            <a:r>
              <a:rPr lang="en-US" dirty="0" err="1"/>
              <a:t>k</a:t>
            </a:r>
            <a:r>
              <a:rPr dirty="0" err="1"/>
              <a:t>onteksti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748" y="1848679"/>
            <a:ext cx="10907200" cy="4020414"/>
          </a:xfrm>
        </p:spPr>
        <p:txBody>
          <a:bodyPr/>
          <a:lstStyle/>
          <a:p>
            <a:r>
              <a:rPr sz="3200" b="1" dirty="0" err="1"/>
              <a:t>Profili</a:t>
            </a:r>
            <a:r>
              <a:rPr sz="3200" b="1" dirty="0"/>
              <a:t> </a:t>
            </a:r>
            <a:r>
              <a:rPr sz="3200" b="1" dirty="0" err="1"/>
              <a:t>demografik</a:t>
            </a:r>
            <a:r>
              <a:rPr sz="3200" b="1" dirty="0"/>
              <a:t> </a:t>
            </a:r>
            <a:r>
              <a:rPr sz="3200" b="1" dirty="0" err="1"/>
              <a:t>dhe</a:t>
            </a:r>
            <a:r>
              <a:rPr sz="3200" b="1" dirty="0"/>
              <a:t> social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sz="3200" b="1" dirty="0" err="1"/>
              <a:t>Bashkisë</a:t>
            </a:r>
            <a:r>
              <a:rPr lang="en-US" sz="3200" b="1" dirty="0"/>
              <a:t>: </a:t>
            </a:r>
            <a:r>
              <a:rPr lang="en-US" sz="3200" dirty="0" err="1"/>
              <a:t>Analiza</a:t>
            </a:r>
            <a:r>
              <a:rPr lang="en-US" sz="3200" dirty="0"/>
              <a:t> e </a:t>
            </a:r>
            <a:r>
              <a:rPr lang="en-US" sz="3200" dirty="0" err="1"/>
              <a:t>popullsisë</a:t>
            </a:r>
            <a:r>
              <a:rPr lang="en-US" sz="3200" dirty="0"/>
              <a:t> </a:t>
            </a:r>
            <a:r>
              <a:rPr lang="en-US" sz="3200" dirty="0" err="1"/>
              <a:t>së</a:t>
            </a:r>
            <a:r>
              <a:rPr lang="en-US" sz="3200" dirty="0"/>
              <a:t> </a:t>
            </a:r>
            <a:r>
              <a:rPr lang="en-US" sz="3200" dirty="0" err="1"/>
              <a:t>bashkisë</a:t>
            </a:r>
            <a:r>
              <a:rPr lang="en-US" sz="3200" dirty="0"/>
              <a:t>, </a:t>
            </a:r>
            <a:r>
              <a:rPr lang="en-US" sz="3200" dirty="0" err="1"/>
              <a:t>përfshirë</a:t>
            </a:r>
            <a:r>
              <a:rPr lang="en-US" sz="3200" dirty="0"/>
              <a:t> </a:t>
            </a:r>
            <a:r>
              <a:rPr lang="en-US" sz="3200" dirty="0" err="1"/>
              <a:t>numrin</a:t>
            </a:r>
            <a:r>
              <a:rPr lang="en-US" sz="3200" dirty="0"/>
              <a:t> e </a:t>
            </a:r>
            <a:r>
              <a:rPr lang="en-US" sz="3200" dirty="0" err="1"/>
              <a:t>nxënësve</a:t>
            </a:r>
            <a:r>
              <a:rPr lang="en-US" sz="3200" dirty="0"/>
              <a:t>, </a:t>
            </a:r>
            <a:r>
              <a:rPr lang="en-US" sz="3200" dirty="0" err="1"/>
              <a:t>shpërndarjen</a:t>
            </a:r>
            <a:r>
              <a:rPr lang="en-US" sz="3200" dirty="0"/>
              <a:t> </a:t>
            </a:r>
            <a:r>
              <a:rPr lang="en-US" sz="3200" dirty="0" err="1"/>
              <a:t>gjeografike</a:t>
            </a:r>
            <a:r>
              <a:rPr lang="en-US" sz="3200" dirty="0"/>
              <a:t>, </a:t>
            </a:r>
            <a:r>
              <a:rPr lang="en-US" sz="3200" dirty="0" err="1"/>
              <a:t>nivelin</a:t>
            </a:r>
            <a:r>
              <a:rPr lang="en-US" sz="3200" dirty="0"/>
              <a:t> </a:t>
            </a:r>
            <a:r>
              <a:rPr lang="en-US" sz="3200" dirty="0" err="1"/>
              <a:t>arsimor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sfidat</a:t>
            </a:r>
            <a:r>
              <a:rPr lang="en-US" sz="3200" dirty="0"/>
              <a:t> </a:t>
            </a:r>
            <a:r>
              <a:rPr lang="en-US" sz="3200" dirty="0" err="1"/>
              <a:t>që</a:t>
            </a:r>
            <a:r>
              <a:rPr lang="en-US" sz="3200" dirty="0"/>
              <a:t> </a:t>
            </a:r>
            <a:r>
              <a:rPr lang="en-US" sz="3200" dirty="0" err="1"/>
              <a:t>ndikojnë</a:t>
            </a:r>
            <a:r>
              <a:rPr lang="en-US" sz="3200" dirty="0"/>
              <a:t> </a:t>
            </a:r>
            <a:r>
              <a:rPr lang="en-US" sz="3200" dirty="0" err="1"/>
              <a:t>arsimin</a:t>
            </a:r>
            <a:r>
              <a:rPr lang="en-US" sz="3200" dirty="0"/>
              <a:t>.</a:t>
            </a:r>
          </a:p>
          <a:p>
            <a:endParaRPr sz="3200" dirty="0"/>
          </a:p>
          <a:p>
            <a:r>
              <a:rPr sz="3200" b="1" dirty="0" err="1"/>
              <a:t>Politikat</a:t>
            </a:r>
            <a:r>
              <a:rPr sz="3200" b="1" dirty="0"/>
              <a:t> </a:t>
            </a:r>
            <a:r>
              <a:rPr sz="3200" b="1" dirty="0" err="1"/>
              <a:t>dhe</a:t>
            </a:r>
            <a:r>
              <a:rPr sz="3200" b="1" dirty="0"/>
              <a:t> </a:t>
            </a:r>
            <a:r>
              <a:rPr sz="3200" b="1" dirty="0" err="1"/>
              <a:t>kuadri</a:t>
            </a:r>
            <a:r>
              <a:rPr sz="3200" b="1" dirty="0"/>
              <a:t> </a:t>
            </a:r>
            <a:r>
              <a:rPr sz="3200" b="1" dirty="0" err="1"/>
              <a:t>ligjor</a:t>
            </a:r>
            <a:r>
              <a:rPr lang="en-US" sz="3200" b="1" dirty="0"/>
              <a:t>: </a:t>
            </a:r>
            <a:r>
              <a:rPr lang="en-US" sz="3200" dirty="0" err="1"/>
              <a:t>Korniza</a:t>
            </a:r>
            <a:r>
              <a:rPr lang="en-US" sz="3200" dirty="0"/>
              <a:t> </a:t>
            </a:r>
            <a:r>
              <a:rPr lang="en-US" sz="3200" dirty="0" err="1"/>
              <a:t>ligjore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rregullative</a:t>
            </a:r>
            <a:r>
              <a:rPr lang="en-US" sz="3200" dirty="0"/>
              <a:t> </a:t>
            </a:r>
            <a:r>
              <a:rPr lang="en-US" sz="3200" dirty="0" err="1"/>
              <a:t>që</a:t>
            </a:r>
            <a:r>
              <a:rPr lang="en-US" sz="3200" dirty="0"/>
              <a:t> </a:t>
            </a:r>
            <a:r>
              <a:rPr lang="en-US" sz="3200" dirty="0" err="1"/>
              <a:t>drejton</a:t>
            </a:r>
            <a:r>
              <a:rPr lang="en-US" sz="3200" dirty="0"/>
              <a:t> </a:t>
            </a:r>
            <a:r>
              <a:rPr lang="en-US" sz="3200" dirty="0" err="1"/>
              <a:t>arsimin</a:t>
            </a:r>
            <a:r>
              <a:rPr lang="en-US" sz="3200" dirty="0"/>
              <a:t> </a:t>
            </a:r>
            <a:r>
              <a:rPr lang="en-US" sz="3200" dirty="0" err="1"/>
              <a:t>parauniversitar</a:t>
            </a:r>
            <a:r>
              <a:rPr lang="en-US" sz="3200" dirty="0"/>
              <a:t>,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masat</a:t>
            </a:r>
            <a:r>
              <a:rPr lang="en-US" sz="3200" dirty="0"/>
              <a:t> </a:t>
            </a:r>
            <a:r>
              <a:rPr lang="en-US" sz="3200" dirty="0" err="1"/>
              <a:t>për</a:t>
            </a:r>
            <a:r>
              <a:rPr lang="en-US" sz="3200" dirty="0"/>
              <a:t> </a:t>
            </a:r>
            <a:r>
              <a:rPr lang="en-US" sz="3200" dirty="0" err="1"/>
              <a:t>zbatimin</a:t>
            </a:r>
            <a:r>
              <a:rPr lang="en-US" sz="3200" dirty="0"/>
              <a:t> e </a:t>
            </a:r>
            <a:r>
              <a:rPr lang="en-US" sz="3200" dirty="0" err="1"/>
              <a:t>standardeve</a:t>
            </a:r>
            <a:r>
              <a:rPr lang="en-US" sz="3200" dirty="0"/>
              <a:t> </a:t>
            </a:r>
            <a:r>
              <a:rPr lang="en-US" sz="3200" dirty="0" err="1"/>
              <a:t>arsimore</a:t>
            </a:r>
            <a:r>
              <a:rPr lang="en-US" sz="3200" dirty="0"/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2185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43925"/>
              </p:ext>
            </p:extLst>
          </p:nvPr>
        </p:nvGraphicFramePr>
        <p:xfrm>
          <a:off x="169713" y="1855446"/>
          <a:ext cx="11902682" cy="488102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85058">
                  <a:extLst>
                    <a:ext uri="{9D8B030D-6E8A-4147-A177-3AD203B41FA5}">
                      <a16:colId xmlns:a16="http://schemas.microsoft.com/office/drawing/2014/main" val="2020109921"/>
                    </a:ext>
                  </a:extLst>
                </a:gridCol>
                <a:gridCol w="9117624">
                  <a:extLst>
                    <a:ext uri="{9D8B030D-6E8A-4147-A177-3AD203B41FA5}">
                      <a16:colId xmlns:a16="http://schemas.microsoft.com/office/drawing/2014/main" val="974971959"/>
                    </a:ext>
                  </a:extLst>
                </a:gridCol>
              </a:tblGrid>
              <a:tr h="827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</a:rPr>
                        <a:t>Qëllimi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i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Politikës</a:t>
                      </a:r>
                      <a:r>
                        <a:rPr lang="en-US" sz="2000" b="1" u="none" strike="noStrike" dirty="0">
                          <a:effectLst/>
                        </a:rPr>
                        <a:t> IV: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3" marR="9333" marT="9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Rritja</a:t>
                      </a:r>
                      <a:r>
                        <a:rPr lang="en-US" sz="2000" u="none" strike="noStrike" dirty="0">
                          <a:effectLst/>
                        </a:rPr>
                        <a:t> e </a:t>
                      </a:r>
                      <a:r>
                        <a:rPr lang="en-US" sz="2000" u="none" strike="noStrike" dirty="0" err="1">
                          <a:effectLst/>
                        </a:rPr>
                        <a:t>aksesit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barabartë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arsim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cilësor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dhe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gjithëpërfshirës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për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romët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dhe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egjiptianët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gjitha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nivelet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arsimore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3" marR="9333" marT="9333" marB="0" anchor="ctr"/>
                </a:tc>
                <a:extLst>
                  <a:ext uri="{0D108BD9-81ED-4DB2-BD59-A6C34878D82A}">
                    <a16:rowId xmlns:a16="http://schemas.microsoft.com/office/drawing/2014/main" val="3038834836"/>
                  </a:ext>
                </a:extLst>
              </a:tr>
              <a:tr h="827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</a:rPr>
                        <a:t>Objektivi</a:t>
                      </a:r>
                      <a:r>
                        <a:rPr lang="en-US" sz="2000" b="1" u="none" strike="noStrike" dirty="0">
                          <a:effectLst/>
                        </a:rPr>
                        <a:t> IV.2: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3" marR="9333" marT="9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Përkrahja</a:t>
                      </a:r>
                      <a:r>
                        <a:rPr lang="en-US" sz="2000" u="none" strike="noStrike" dirty="0">
                          <a:effectLst/>
                        </a:rPr>
                        <a:t> e </a:t>
                      </a:r>
                      <a:r>
                        <a:rPr lang="en-US" sz="2000" u="none" strike="noStrike" dirty="0" err="1">
                          <a:effectLst/>
                        </a:rPr>
                        <a:t>një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sistemi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gjithëpërfshirës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arsimit</a:t>
                      </a:r>
                      <a:r>
                        <a:rPr lang="en-US" sz="2000" u="none" strike="noStrike" dirty="0">
                          <a:effectLst/>
                        </a:rPr>
                        <a:t>, duke </a:t>
                      </a:r>
                      <a:r>
                        <a:rPr lang="en-US" sz="2000" u="none" strike="noStrike" dirty="0" err="1">
                          <a:effectLst/>
                        </a:rPr>
                        <a:t>mundësuar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qasje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barabartë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arsim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cilësor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për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romët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dhe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egjiptianët</a:t>
                      </a:r>
                      <a:r>
                        <a:rPr lang="en-US" sz="2000" u="none" strike="noStrike" dirty="0">
                          <a:effectLst/>
                        </a:rPr>
                        <a:t>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3" marR="9333" marT="9333" marB="0" anchor="ctr"/>
                </a:tc>
                <a:extLst>
                  <a:ext uri="{0D108BD9-81ED-4DB2-BD59-A6C34878D82A}">
                    <a16:rowId xmlns:a16="http://schemas.microsoft.com/office/drawing/2014/main" val="3968418482"/>
                  </a:ext>
                </a:extLst>
              </a:tr>
              <a:tr h="1528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</a:rPr>
                        <a:t>Rezultatet</a:t>
                      </a:r>
                      <a:r>
                        <a:rPr lang="en-US" sz="2000" b="1" u="none" strike="noStrike" dirty="0">
                          <a:effectLst/>
                        </a:rPr>
                        <a:t> e </a:t>
                      </a:r>
                      <a:r>
                        <a:rPr lang="en-US" sz="2000" b="1" u="none" strike="noStrike" dirty="0" err="1">
                          <a:effectLst/>
                        </a:rPr>
                        <a:t>pritshme</a:t>
                      </a:r>
                      <a:r>
                        <a:rPr lang="en-US" sz="2000" b="1" u="none" strike="noStrike" dirty="0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3" marR="9333" marT="9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Deri </a:t>
                      </a:r>
                      <a:r>
                        <a:rPr lang="en-US" sz="2000" u="none" strike="noStrike" dirty="0" err="1">
                          <a:effectLst/>
                        </a:rPr>
                        <a:t>në</a:t>
                      </a:r>
                      <a:r>
                        <a:rPr lang="en-US" sz="2000" u="none" strike="noStrike" dirty="0">
                          <a:effectLst/>
                        </a:rPr>
                        <a:t> fund </a:t>
                      </a:r>
                      <a:r>
                        <a:rPr lang="en-US" sz="2000" u="none" strike="noStrike" dirty="0" err="1">
                          <a:effectLst/>
                        </a:rPr>
                        <a:t>të</a:t>
                      </a:r>
                      <a:r>
                        <a:rPr lang="en-US" sz="2000" u="none" strike="noStrike" dirty="0">
                          <a:effectLst/>
                        </a:rPr>
                        <a:t> 2025, </a:t>
                      </a:r>
                      <a:r>
                        <a:rPr lang="en-US" sz="2000" b="1" u="none" strike="noStrike" dirty="0">
                          <a:effectLst/>
                        </a:rPr>
                        <a:t>80% me </a:t>
                      </a:r>
                      <a:r>
                        <a:rPr lang="en-US" sz="2000" b="1" u="none" strike="noStrike" dirty="0" err="1">
                          <a:effectLst/>
                        </a:rPr>
                        <a:t>shume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fëmijë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romë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dhe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egjiptianë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përfundojnë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arsimin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parashkollor</a:t>
                      </a:r>
                      <a:r>
                        <a:rPr lang="en-US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 err="1">
                          <a:effectLst/>
                        </a:rPr>
                        <a:t>arsimin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bazë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dhe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arsimin</a:t>
                      </a:r>
                      <a:r>
                        <a:rPr lang="en-US" sz="2000" u="none" strike="noStrike" dirty="0">
                          <a:effectLst/>
                        </a:rPr>
                        <a:t> e </a:t>
                      </a:r>
                      <a:r>
                        <a:rPr lang="en-US" sz="2000" u="none" strike="noStrike" dirty="0" err="1">
                          <a:effectLst/>
                        </a:rPr>
                        <a:t>mesëm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lartë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krahasim</a:t>
                      </a:r>
                      <a:r>
                        <a:rPr lang="en-US" sz="2000" u="none" strike="noStrike" dirty="0">
                          <a:effectLst/>
                        </a:rPr>
                        <a:t> me </a:t>
                      </a:r>
                      <a:r>
                        <a:rPr lang="en-US" sz="2000" u="none" strike="noStrike" dirty="0" err="1">
                          <a:effectLst/>
                        </a:rPr>
                        <a:t>vitin</a:t>
                      </a:r>
                      <a:r>
                        <a:rPr lang="en-US" sz="2000" u="none" strike="noStrike" dirty="0">
                          <a:effectLst/>
                        </a:rPr>
                        <a:t> 2020.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3" marR="9333" marT="9333" marB="0" anchor="ctr"/>
                </a:tc>
                <a:extLst>
                  <a:ext uri="{0D108BD9-81ED-4DB2-BD59-A6C34878D82A}">
                    <a16:rowId xmlns:a16="http://schemas.microsoft.com/office/drawing/2014/main" val="610179702"/>
                  </a:ext>
                </a:extLst>
              </a:tr>
              <a:tr h="1697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</a:rPr>
                        <a:t>Masat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dhe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aktivitetet</a:t>
                      </a:r>
                      <a:r>
                        <a:rPr lang="en-US" sz="2000" b="1" u="none" strike="noStrike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3" marR="9333" marT="9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Sigurimi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dhe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përmirësimi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kushteve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për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arsim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cilësor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gjatë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fëmijërisë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hershme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nëpërmjet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regjistrimit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të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të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gjithë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nxënësve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romë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dhe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egjiptianë</a:t>
                      </a:r>
                      <a:r>
                        <a:rPr lang="en-US" sz="2000" b="1" u="none" strike="noStrike" dirty="0">
                          <a:effectLst/>
                        </a:rPr>
                        <a:t> 3-6 </a:t>
                      </a:r>
                      <a:r>
                        <a:rPr lang="en-US" sz="2000" b="1" u="none" strike="noStrike" dirty="0" err="1">
                          <a:effectLst/>
                        </a:rPr>
                        <a:t>vjeç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në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arsimin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parashkollor</a:t>
                      </a:r>
                      <a:r>
                        <a:rPr lang="en-US" sz="2000" b="1" u="none" strike="noStrike" dirty="0">
                          <a:effectLst/>
                        </a:rPr>
                        <a:t> duke </a:t>
                      </a:r>
                      <a:r>
                        <a:rPr lang="en-US" sz="2000" b="1" u="none" strike="noStrike" dirty="0" err="1">
                          <a:effectLst/>
                        </a:rPr>
                        <a:t>i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përjashtuar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ata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nga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tarifat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financiare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dhe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pagesat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për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ushqim</a:t>
                      </a:r>
                      <a:r>
                        <a:rPr lang="en-US" sz="2000" b="1" u="none" strike="noStrike" dirty="0">
                          <a:effectLst/>
                        </a:rPr>
                        <a:t>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3" marR="9333" marT="9333" marB="0" anchor="ctr"/>
                </a:tc>
                <a:extLst>
                  <a:ext uri="{0D108BD9-81ED-4DB2-BD59-A6C34878D82A}">
                    <a16:rowId xmlns:a16="http://schemas.microsoft.com/office/drawing/2014/main" val="136342451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4766F8E-8CE1-4C63-AF88-FC85613F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3" y="947518"/>
            <a:ext cx="10515600" cy="7204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Përfshirja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: </a:t>
            </a:r>
            <a:br>
              <a:rPr lang="en-US" dirty="0"/>
            </a:b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Kombëtar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Veprimit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Barazi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Përfshirje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Pjesëmarrjen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Romëve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Egjiptianëve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Republikën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Shqipërisë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(2021-2025) &amp;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Agjenda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Kombëtare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Drejtat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Fëmijëve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 – 2026).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59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268" y="611852"/>
            <a:ext cx="10515600" cy="7204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Përfshirja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: </a:t>
            </a:r>
            <a:br>
              <a:rPr lang="en-US" dirty="0"/>
            </a:b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Kombëtar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Veprimit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Barazi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Përfshirje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Pjesëmarrjen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Romëve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Egjiptianëve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Republikën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Shqipërisë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(2021-2025) &amp;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Agjenda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Kombëtare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Drejtat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Fëmijëve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 – 2026).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20236"/>
              </p:ext>
            </p:extLst>
          </p:nvPr>
        </p:nvGraphicFramePr>
        <p:xfrm>
          <a:off x="124693" y="1332290"/>
          <a:ext cx="11866417" cy="555570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84565">
                  <a:extLst>
                    <a:ext uri="{9D8B030D-6E8A-4147-A177-3AD203B41FA5}">
                      <a16:colId xmlns:a16="http://schemas.microsoft.com/office/drawing/2014/main" val="4185871426"/>
                    </a:ext>
                  </a:extLst>
                </a:gridCol>
                <a:gridCol w="1718342">
                  <a:extLst>
                    <a:ext uri="{9D8B030D-6E8A-4147-A177-3AD203B41FA5}">
                      <a16:colId xmlns:a16="http://schemas.microsoft.com/office/drawing/2014/main" val="2369939642"/>
                    </a:ext>
                  </a:extLst>
                </a:gridCol>
                <a:gridCol w="1253544">
                  <a:extLst>
                    <a:ext uri="{9D8B030D-6E8A-4147-A177-3AD203B41FA5}">
                      <a16:colId xmlns:a16="http://schemas.microsoft.com/office/drawing/2014/main" val="3949876813"/>
                    </a:ext>
                  </a:extLst>
                </a:gridCol>
                <a:gridCol w="3454290">
                  <a:extLst>
                    <a:ext uri="{9D8B030D-6E8A-4147-A177-3AD203B41FA5}">
                      <a16:colId xmlns:a16="http://schemas.microsoft.com/office/drawing/2014/main" val="2169883324"/>
                    </a:ext>
                  </a:extLst>
                </a:gridCol>
                <a:gridCol w="1309884">
                  <a:extLst>
                    <a:ext uri="{9D8B030D-6E8A-4147-A177-3AD203B41FA5}">
                      <a16:colId xmlns:a16="http://schemas.microsoft.com/office/drawing/2014/main" val="2443682005"/>
                    </a:ext>
                  </a:extLst>
                </a:gridCol>
                <a:gridCol w="1045792">
                  <a:extLst>
                    <a:ext uri="{9D8B030D-6E8A-4147-A177-3AD203B41FA5}">
                      <a16:colId xmlns:a16="http://schemas.microsoft.com/office/drawing/2014/main" val="3733592564"/>
                    </a:ext>
                  </a:extLst>
                </a:gridCol>
              </a:tblGrid>
              <a:tr h="450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err="1">
                          <a:effectLst/>
                        </a:rPr>
                        <a:t>Treguesit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effectLst/>
                        </a:rPr>
                        <a:t>Baseline 2020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Target 2025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err="1">
                          <a:effectLst/>
                        </a:rPr>
                        <a:t>Produkti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err="1">
                          <a:effectLst/>
                        </a:rPr>
                        <a:t>Institucioni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Përgjegjës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err="1">
                          <a:effectLst/>
                        </a:rPr>
                        <a:t>Institucionet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Partnere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88431"/>
                  </a:ext>
                </a:extLst>
              </a:tr>
              <a:tr h="89114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500" u="none" strike="noStrike" dirty="0" err="1">
                          <a:effectLst/>
                        </a:rPr>
                        <a:t>Numri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nxënësve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romë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dhe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identifikuar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që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duhet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ndjekin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arsimin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parashkollor</a:t>
                      </a:r>
                      <a:r>
                        <a:rPr lang="en-US" sz="1500" b="1" u="none" strike="noStrike" dirty="0">
                          <a:effectLst/>
                        </a:rPr>
                        <a:t>.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179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18% </a:t>
                      </a:r>
                      <a:r>
                        <a:rPr lang="en-US" sz="1500" u="none" strike="noStrike" dirty="0" err="1">
                          <a:effectLst/>
                        </a:rPr>
                        <a:t>më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shumë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mbi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vlerën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basline</a:t>
                      </a:r>
                      <a:r>
                        <a:rPr lang="en-US" sz="1500" u="none" strike="noStrike" dirty="0">
                          <a:effectLst/>
                        </a:rPr>
                        <a:t> 2020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500" b="1" u="none" strike="noStrike" dirty="0" err="1">
                          <a:effectLst/>
                        </a:rPr>
                        <a:t>Rritet</a:t>
                      </a:r>
                      <a:r>
                        <a:rPr lang="en-US" sz="1500" b="1" u="none" strike="noStrike" dirty="0">
                          <a:effectLst/>
                        </a:rPr>
                        <a:t> me 18% </a:t>
                      </a:r>
                      <a:r>
                        <a:rPr lang="en-US" sz="1500" b="1" u="none" strike="noStrike" dirty="0" err="1">
                          <a:effectLst/>
                        </a:rPr>
                        <a:t>identifikimi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terren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i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fëmijëve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romë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dhe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moshë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arsimin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parashkollor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dhe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atë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bazë</a:t>
                      </a:r>
                      <a:r>
                        <a:rPr lang="en-US" sz="1500" u="none" strike="noStrike" dirty="0">
                          <a:effectLst/>
                        </a:rPr>
                        <a:t>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MAS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5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NJVV</a:t>
                      </a:r>
                      <a:endParaRPr lang="en-US" sz="15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MB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MSHMS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extLst>
                  <a:ext uri="{0D108BD9-81ED-4DB2-BD59-A6C34878D82A}">
                    <a16:rowId xmlns:a16="http://schemas.microsoft.com/office/drawing/2014/main" val="1305839690"/>
                  </a:ext>
                </a:extLst>
              </a:tr>
              <a:tr h="111167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500" u="none" strike="noStrike" dirty="0" err="1">
                          <a:effectLst/>
                        </a:rPr>
                        <a:t>Numri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nxënësve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romë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dhe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regjistruar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arsimin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parashkollor</a:t>
                      </a:r>
                      <a:r>
                        <a:rPr lang="en-US" sz="1500" b="1" u="none" strike="noStrike" dirty="0">
                          <a:effectLst/>
                        </a:rPr>
                        <a:t>.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13,086                    </a:t>
                      </a:r>
                      <a:r>
                        <a:rPr lang="en-US" sz="1500" u="none" strike="noStrike" dirty="0" err="1">
                          <a:effectLst/>
                        </a:rPr>
                        <a:t>kanë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frekuentuar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 err="1">
                          <a:effectLst/>
                        </a:rPr>
                        <a:t>arsimin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parashkollor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dhe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 err="1">
                          <a:effectLst/>
                        </a:rPr>
                        <a:t>të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detyrueshëm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15% më shumë mbi vlerën basline 2020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500" b="1" u="none" strike="noStrike" dirty="0">
                          <a:effectLst/>
                        </a:rPr>
                        <a:t>15% </a:t>
                      </a:r>
                      <a:r>
                        <a:rPr lang="en-US" sz="1500" b="1" u="none" strike="noStrike" dirty="0" err="1">
                          <a:effectLst/>
                        </a:rPr>
                        <a:t>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shumë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fëmijë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romë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dhe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regjistruar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arsimin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parashkollor</a:t>
                      </a:r>
                      <a:r>
                        <a:rPr lang="en-US" sz="1500" b="1" u="none" strike="noStrike" dirty="0">
                          <a:effectLst/>
                        </a:rPr>
                        <a:t>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NJVV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DPAP           DRAP            MAS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/>
                </a:tc>
                <a:extLst>
                  <a:ext uri="{0D108BD9-81ED-4DB2-BD59-A6C34878D82A}">
                    <a16:rowId xmlns:a16="http://schemas.microsoft.com/office/drawing/2014/main" val="3380065152"/>
                  </a:ext>
                </a:extLst>
              </a:tr>
              <a:tr h="93687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500" u="none" strike="noStrike" dirty="0" err="1">
                          <a:effectLst/>
                        </a:rPr>
                        <a:t>Numri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nxënësve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romë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dhe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përjashtuar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nga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tarifat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ndjekjen</a:t>
                      </a:r>
                      <a:r>
                        <a:rPr lang="en-US" sz="1500" b="1" u="none" strike="noStrike" dirty="0">
                          <a:effectLst/>
                        </a:rPr>
                        <a:t> e </a:t>
                      </a:r>
                      <a:r>
                        <a:rPr lang="en-US" sz="1500" b="1" u="none" strike="noStrike" dirty="0" err="1">
                          <a:effectLst/>
                        </a:rPr>
                        <a:t>arsimit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parashkollor</a:t>
                      </a:r>
                      <a:r>
                        <a:rPr lang="en-US" sz="1500" b="1" u="none" strike="noStrike" dirty="0">
                          <a:effectLst/>
                        </a:rPr>
                        <a:t>.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482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53% </a:t>
                      </a:r>
                      <a:r>
                        <a:rPr lang="en-US" sz="1500" u="none" strike="noStrike" dirty="0" err="1">
                          <a:effectLst/>
                        </a:rPr>
                        <a:t>mbi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vlerën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basline</a:t>
                      </a:r>
                      <a:r>
                        <a:rPr lang="en-US" sz="1500" u="none" strike="noStrike" dirty="0">
                          <a:effectLst/>
                        </a:rPr>
                        <a:t> 2020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53% </a:t>
                      </a:r>
                      <a:r>
                        <a:rPr lang="en-US" sz="1500" b="1" u="none" strike="noStrike" dirty="0" err="1">
                          <a:effectLst/>
                        </a:rPr>
                        <a:t>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shumë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fëmijë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romë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dhe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moshës</a:t>
                      </a:r>
                      <a:r>
                        <a:rPr lang="en-US" sz="1500" b="1" u="none" strike="noStrike" dirty="0">
                          <a:effectLst/>
                        </a:rPr>
                        <a:t> 3-6 </a:t>
                      </a:r>
                      <a:r>
                        <a:rPr lang="en-US" sz="1500" b="1" u="none" strike="noStrike" dirty="0" err="1">
                          <a:effectLst/>
                        </a:rPr>
                        <a:t>vjec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përfitojnë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përjashtim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nga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tarifat</a:t>
                      </a:r>
                      <a:r>
                        <a:rPr lang="en-US" sz="1500" b="1" u="none" strike="noStrike" baseline="0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financiare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dhe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pagesat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ushqim</a:t>
                      </a:r>
                      <a:r>
                        <a:rPr lang="en-US" sz="1500" b="1" u="none" strike="noStrike" dirty="0">
                          <a:effectLst/>
                        </a:rPr>
                        <a:t>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98581"/>
                  </a:ext>
                </a:extLst>
              </a:tr>
              <a:tr h="111167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500" u="none" strike="noStrike" dirty="0" err="1">
                          <a:effectLst/>
                        </a:rPr>
                        <a:t>Numri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bashkive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që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kanë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miratuar</a:t>
                      </a:r>
                      <a:r>
                        <a:rPr lang="en-US" sz="1500" b="1" u="none" strike="noStrike" dirty="0">
                          <a:effectLst/>
                        </a:rPr>
                        <a:t> VKB </a:t>
                      </a:r>
                      <a:r>
                        <a:rPr lang="en-US" sz="1500" b="1" u="none" strike="noStrike" dirty="0" err="1">
                          <a:effectLst/>
                        </a:rPr>
                        <a:t>për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reduktimin</a:t>
                      </a:r>
                      <a:r>
                        <a:rPr lang="en-US" sz="1500" b="1" u="none" strike="noStrike" dirty="0">
                          <a:effectLst/>
                        </a:rPr>
                        <a:t>/</a:t>
                      </a:r>
                      <a:r>
                        <a:rPr lang="en-US" sz="1500" b="1" u="none" strike="noStrike" dirty="0" err="1">
                          <a:effectLst/>
                        </a:rPr>
                        <a:t>përjashtimin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nga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tarifat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financiare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ku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përfshihen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edhe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fëmijët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romë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dhe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u="none" strike="noStrike" dirty="0">
                          <a:effectLst/>
                        </a:rPr>
                        <a:t>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10 </a:t>
                      </a:r>
                      <a:r>
                        <a:rPr lang="en-US" sz="1500" b="1" u="none" strike="noStrike" dirty="0" err="1">
                          <a:effectLst/>
                        </a:rPr>
                        <a:t>bashki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tjera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kanë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miratuar</a:t>
                      </a:r>
                      <a:r>
                        <a:rPr lang="en-US" sz="1500" b="1" u="none" strike="noStrike" dirty="0">
                          <a:effectLst/>
                        </a:rPr>
                        <a:t> VKB </a:t>
                      </a:r>
                      <a:r>
                        <a:rPr lang="en-US" sz="1500" b="1" u="none" strike="noStrike" dirty="0" err="1">
                          <a:effectLst/>
                        </a:rPr>
                        <a:t>për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reduktimin</a:t>
                      </a:r>
                      <a:r>
                        <a:rPr lang="en-US" sz="1500" b="1" u="none" strike="noStrike" dirty="0">
                          <a:effectLst/>
                        </a:rPr>
                        <a:t>/</a:t>
                      </a:r>
                      <a:r>
                        <a:rPr lang="en-US" sz="1500" b="1" u="none" strike="noStrike" dirty="0" err="1">
                          <a:effectLst/>
                        </a:rPr>
                        <a:t>përjashtimin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nga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tarifat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financiare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fëmijët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romë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dhe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u="none" strike="noStrike" dirty="0">
                          <a:effectLst/>
                        </a:rPr>
                        <a:t>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35266"/>
                  </a:ext>
                </a:extLst>
              </a:tr>
              <a:tr h="89114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500" u="none" strike="noStrike" dirty="0" err="1">
                          <a:effectLst/>
                        </a:rPr>
                        <a:t>Numri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nxënësve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rome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dhe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që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përfitojnë</a:t>
                      </a:r>
                      <a:r>
                        <a:rPr lang="en-US" sz="1500" b="1" u="none" strike="noStrike" dirty="0">
                          <a:effectLst/>
                        </a:rPr>
                        <a:t> transport </a:t>
                      </a:r>
                      <a:r>
                        <a:rPr lang="en-US" sz="1500" b="1" u="none" strike="noStrike" dirty="0" err="1">
                          <a:effectLst/>
                        </a:rPr>
                        <a:t>falas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në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kopësht</a:t>
                      </a:r>
                      <a:r>
                        <a:rPr lang="en-US" sz="1500" b="0" u="none" strike="noStrike" baseline="0" dirty="0" err="1">
                          <a:effectLst/>
                        </a:rPr>
                        <a:t>&amp;</a:t>
                      </a:r>
                      <a:r>
                        <a:rPr lang="en-US" sz="1500" b="0" u="none" strike="noStrike" dirty="0" err="1">
                          <a:effectLst/>
                        </a:rPr>
                        <a:t>shkollë</a:t>
                      </a:r>
                      <a:r>
                        <a:rPr lang="en-US" sz="1500" b="0" u="none" strike="noStrike" dirty="0">
                          <a:effectLst/>
                        </a:rPr>
                        <a:t>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152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25% </a:t>
                      </a:r>
                      <a:r>
                        <a:rPr lang="en-US" sz="1500" u="none" strike="noStrike" dirty="0" err="1">
                          <a:effectLst/>
                        </a:rPr>
                        <a:t>më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shumë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mbi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vlerën</a:t>
                      </a:r>
                      <a:r>
                        <a:rPr lang="en-US" sz="1500" u="none" strike="noStrike" dirty="0">
                          <a:effectLst/>
                        </a:rPr>
                        <a:t> baseline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500" b="1" u="none" strike="noStrike" dirty="0">
                          <a:effectLst/>
                        </a:rPr>
                        <a:t>25% </a:t>
                      </a:r>
                      <a:r>
                        <a:rPr lang="en-US" sz="1500" b="1" u="none" strike="noStrike" dirty="0" err="1">
                          <a:effectLst/>
                        </a:rPr>
                        <a:t>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shumë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fëmijë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romë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dhe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egjiptianë</a:t>
                      </a:r>
                      <a:r>
                        <a:rPr lang="en-US" sz="1500" b="1" u="none" strike="noStrike" dirty="0">
                          <a:effectLst/>
                        </a:rPr>
                        <a:t> do </a:t>
                      </a:r>
                      <a:r>
                        <a:rPr lang="en-US" sz="1500" b="1" u="none" strike="noStrike" dirty="0" err="1">
                          <a:effectLst/>
                        </a:rPr>
                        <a:t>të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përfitojnë</a:t>
                      </a:r>
                      <a:r>
                        <a:rPr lang="en-US" sz="1500" b="1" u="none" strike="noStrike" dirty="0">
                          <a:effectLst/>
                        </a:rPr>
                        <a:t> transport </a:t>
                      </a:r>
                      <a:r>
                        <a:rPr lang="en-US" sz="1500" b="1" u="none" strike="noStrike" dirty="0" err="1">
                          <a:effectLst/>
                        </a:rPr>
                        <a:t>falas</a:t>
                      </a:r>
                      <a:r>
                        <a:rPr lang="en-US" sz="1500" b="1" u="none" strike="noStrike" dirty="0">
                          <a:effectLst/>
                        </a:rPr>
                        <a:t>.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MAS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NJVV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ZVAP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DRAP</a:t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DPAP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7" marR="9367" marT="9367" marB="0"/>
                </a:tc>
                <a:extLst>
                  <a:ext uri="{0D108BD9-81ED-4DB2-BD59-A6C34878D82A}">
                    <a16:rowId xmlns:a16="http://schemas.microsoft.com/office/drawing/2014/main" val="874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608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59" y="154679"/>
            <a:ext cx="11367655" cy="207923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5"/>
                </a:solidFill>
              </a:rPr>
              <a:t>Identifikimi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dhe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Rregjistrimi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Fëmijëve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në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Nevojë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për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Përfshirje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në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Arsimin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Parashkollor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3" name="Content Placeholder 3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4" y="1370337"/>
            <a:ext cx="10515600" cy="4021498"/>
          </a:xfrm>
        </p:spPr>
      </p:pic>
    </p:spTree>
    <p:extLst>
      <p:ext uri="{BB962C8B-B14F-4D97-AF65-F5344CB8AC3E}">
        <p14:creationId xmlns:p14="http://schemas.microsoft.com/office/powerpoint/2010/main" val="3675890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F7EEAE73-580D-6D4A-9F34-07D542B7DF6F}"/>
              </a:ext>
            </a:extLst>
          </p:cNvPr>
          <p:cNvSpPr/>
          <p:nvPr/>
        </p:nvSpPr>
        <p:spPr>
          <a:xfrm>
            <a:off x="7561911" y="5364130"/>
            <a:ext cx="2517431" cy="77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0"/>
                </a:moveTo>
                <a:lnTo>
                  <a:pt x="3340" y="0"/>
                </a:lnTo>
                <a:cubicBezTo>
                  <a:pt x="1501" y="0"/>
                  <a:pt x="0" y="4855"/>
                  <a:pt x="0" y="10800"/>
                </a:cubicBezTo>
                <a:cubicBezTo>
                  <a:pt x="0" y="16745"/>
                  <a:pt x="1501" y="21600"/>
                  <a:pt x="3340" y="21600"/>
                </a:cubicBezTo>
                <a:lnTo>
                  <a:pt x="18260" y="21600"/>
                </a:lnTo>
                <a:cubicBezTo>
                  <a:pt x="20099" y="21600"/>
                  <a:pt x="21600" y="16745"/>
                  <a:pt x="21600" y="10800"/>
                </a:cubicBezTo>
                <a:cubicBezTo>
                  <a:pt x="21600" y="4855"/>
                  <a:pt x="20099" y="0"/>
                  <a:pt x="1826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2160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/>
          </a:p>
          <a:p>
            <a:r>
              <a:rPr lang="en-US" sz="1400" b="1" dirty="0" err="1"/>
              <a:t>Një</a:t>
            </a:r>
            <a:r>
              <a:rPr lang="en-US" sz="1400" b="1" dirty="0"/>
              <a:t> </a:t>
            </a:r>
            <a:r>
              <a:rPr lang="en-US" sz="1400" b="1" dirty="0" err="1"/>
              <a:t>Punonjës</a:t>
            </a:r>
            <a:r>
              <a:rPr lang="en-US" sz="1400" b="1" dirty="0"/>
              <a:t> </a:t>
            </a:r>
            <a:r>
              <a:rPr lang="en-US" sz="1400" b="1" dirty="0" err="1"/>
              <a:t>për</a:t>
            </a:r>
            <a:r>
              <a:rPr lang="en-US" sz="1400" b="1" dirty="0"/>
              <a:t> </a:t>
            </a:r>
            <a:r>
              <a:rPr lang="en-US" sz="1400" b="1" dirty="0" err="1"/>
              <a:t>Mbrojtjen</a:t>
            </a:r>
            <a:r>
              <a:rPr lang="en-US" sz="1400" b="1" dirty="0"/>
              <a:t> e </a:t>
            </a:r>
            <a:r>
              <a:rPr lang="en-US" sz="1400" b="1" dirty="0" err="1"/>
              <a:t>Fëmijëve</a:t>
            </a:r>
            <a:r>
              <a:rPr lang="en-US" sz="1400" b="1" dirty="0"/>
              <a:t> (PMF) </a:t>
            </a:r>
            <a:r>
              <a:rPr lang="en-US" sz="1400" b="1" dirty="0" err="1"/>
              <a:t>për</a:t>
            </a:r>
            <a:r>
              <a:rPr lang="en-US" sz="1400" b="1" dirty="0"/>
              <a:t> </a:t>
            </a:r>
            <a:r>
              <a:rPr lang="en-US" sz="1400" b="1" dirty="0" err="1"/>
              <a:t>çdo</a:t>
            </a:r>
            <a:r>
              <a:rPr lang="en-US" sz="1400" b="1" dirty="0"/>
              <a:t> 3 000 </a:t>
            </a:r>
            <a:r>
              <a:rPr lang="en-US" sz="1400" b="1" dirty="0" err="1"/>
              <a:t>fëmijë</a:t>
            </a:r>
            <a:endParaRPr lang="en-US" sz="1400" b="1" dirty="0"/>
          </a:p>
          <a:p>
            <a:endParaRPr lang="en-US" sz="2000" b="1" dirty="0"/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838C916F-2C1F-F746-8A40-09D700EF2702}"/>
              </a:ext>
            </a:extLst>
          </p:cNvPr>
          <p:cNvSpPr/>
          <p:nvPr/>
        </p:nvSpPr>
        <p:spPr>
          <a:xfrm>
            <a:off x="3917687" y="762096"/>
            <a:ext cx="3005357" cy="120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0"/>
                </a:moveTo>
                <a:lnTo>
                  <a:pt x="3340" y="0"/>
                </a:lnTo>
                <a:cubicBezTo>
                  <a:pt x="1501" y="0"/>
                  <a:pt x="0" y="4855"/>
                  <a:pt x="0" y="10800"/>
                </a:cubicBezTo>
                <a:cubicBezTo>
                  <a:pt x="0" y="16745"/>
                  <a:pt x="1501" y="21600"/>
                  <a:pt x="3340" y="21600"/>
                </a:cubicBezTo>
                <a:lnTo>
                  <a:pt x="18260" y="21600"/>
                </a:lnTo>
                <a:cubicBezTo>
                  <a:pt x="20099" y="21600"/>
                  <a:pt x="21600" y="16745"/>
                  <a:pt x="21600" y="10800"/>
                </a:cubicBezTo>
                <a:cubicBezTo>
                  <a:pt x="21600" y="4855"/>
                  <a:pt x="20099" y="0"/>
                  <a:pt x="1826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/>
        </p:spPr>
        <p:txBody>
          <a:bodyPr lIns="2160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bg1"/>
                </a:solidFill>
              </a:rPr>
              <a:t>Struktura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Përgjegjëse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për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Shërbimet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Kujdesit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Shoqëror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E861BAD1-80B1-F649-AA00-2E3A0F6E46C0}"/>
              </a:ext>
            </a:extLst>
          </p:cNvPr>
          <p:cNvSpPr/>
          <p:nvPr/>
        </p:nvSpPr>
        <p:spPr>
          <a:xfrm>
            <a:off x="7560593" y="4370918"/>
            <a:ext cx="2603106" cy="92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21600"/>
                </a:moveTo>
                <a:lnTo>
                  <a:pt x="3340" y="21600"/>
                </a:lnTo>
                <a:cubicBezTo>
                  <a:pt x="1501" y="21600"/>
                  <a:pt x="0" y="16745"/>
                  <a:pt x="0" y="10800"/>
                </a:cubicBezTo>
                <a:cubicBezTo>
                  <a:pt x="0" y="4855"/>
                  <a:pt x="1501" y="0"/>
                  <a:pt x="3340" y="0"/>
                </a:cubicBezTo>
                <a:lnTo>
                  <a:pt x="18260" y="0"/>
                </a:lnTo>
                <a:cubicBezTo>
                  <a:pt x="20099" y="0"/>
                  <a:pt x="21600" y="4855"/>
                  <a:pt x="21600" y="10800"/>
                </a:cubicBezTo>
                <a:cubicBezTo>
                  <a:pt x="21600" y="16745"/>
                  <a:pt x="20099" y="21600"/>
                  <a:pt x="18260" y="2160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2160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/>
              <a:t>Një</a:t>
            </a:r>
            <a:r>
              <a:rPr lang="en-US" sz="1400" b="1" dirty="0"/>
              <a:t> </a:t>
            </a:r>
            <a:r>
              <a:rPr lang="en-US" sz="1400" b="1" dirty="0" err="1"/>
              <a:t>Punonjës</a:t>
            </a:r>
            <a:r>
              <a:rPr lang="en-US" sz="1400" b="1" dirty="0"/>
              <a:t> Social </a:t>
            </a:r>
            <a:r>
              <a:rPr lang="en-US" sz="1400" b="1" dirty="0" err="1"/>
              <a:t>të</a:t>
            </a:r>
            <a:r>
              <a:rPr lang="en-US" sz="1400" b="1" dirty="0"/>
              <a:t> </a:t>
            </a:r>
            <a:r>
              <a:rPr lang="en-US" sz="1400" b="1" dirty="0" err="1"/>
              <a:t>Vlerësimit</a:t>
            </a:r>
            <a:r>
              <a:rPr lang="en-US" sz="1400" b="1" dirty="0"/>
              <a:t> </a:t>
            </a:r>
            <a:r>
              <a:rPr lang="en-US" sz="1400" b="1" dirty="0" err="1"/>
              <a:t>dhe</a:t>
            </a:r>
            <a:r>
              <a:rPr lang="en-US" sz="1400" b="1" dirty="0"/>
              <a:t> </a:t>
            </a:r>
            <a:r>
              <a:rPr lang="en-US" sz="1400" b="1" dirty="0" err="1"/>
              <a:t>Referimit</a:t>
            </a:r>
            <a:r>
              <a:rPr lang="en-US" sz="1400" b="1" dirty="0"/>
              <a:t> </a:t>
            </a:r>
            <a:r>
              <a:rPr lang="en-US" sz="1400" b="1" dirty="0" err="1"/>
              <a:t>të</a:t>
            </a:r>
            <a:r>
              <a:rPr lang="en-US" sz="1400" b="1" dirty="0"/>
              <a:t> </a:t>
            </a:r>
            <a:r>
              <a:rPr lang="en-US" sz="1400" b="1" dirty="0" err="1"/>
              <a:t>Rastit</a:t>
            </a:r>
            <a:r>
              <a:rPr lang="en-US" sz="1400" b="1" dirty="0"/>
              <a:t> </a:t>
            </a:r>
            <a:r>
              <a:rPr lang="en-US" sz="1400" b="1" dirty="0" err="1"/>
              <a:t>për</a:t>
            </a:r>
            <a:r>
              <a:rPr lang="en-US" sz="1400" b="1" dirty="0"/>
              <a:t> </a:t>
            </a:r>
            <a:r>
              <a:rPr lang="en-US" sz="1400" b="1" dirty="0" err="1"/>
              <a:t>çdo</a:t>
            </a:r>
            <a:r>
              <a:rPr lang="en-US" sz="1400" b="1" dirty="0"/>
              <a:t> 6 000 </a:t>
            </a:r>
            <a:r>
              <a:rPr lang="en-US" sz="1400" b="1" dirty="0" err="1"/>
              <a:t>deri</a:t>
            </a:r>
            <a:r>
              <a:rPr lang="en-US" sz="1400" b="1" dirty="0"/>
              <a:t> </a:t>
            </a:r>
            <a:r>
              <a:rPr lang="en-US" sz="1400" b="1" dirty="0" err="1"/>
              <a:t>në</a:t>
            </a:r>
            <a:r>
              <a:rPr lang="en-US" sz="1400" b="1" dirty="0"/>
              <a:t>     10 000 </a:t>
            </a:r>
            <a:r>
              <a:rPr lang="en-US" sz="1400" b="1" dirty="0" err="1"/>
              <a:t>banorë</a:t>
            </a:r>
            <a:endParaRPr lang="en-US" sz="1400" b="1" dirty="0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1F3B547C-4598-1145-AF02-F256C48B4125}"/>
              </a:ext>
            </a:extLst>
          </p:cNvPr>
          <p:cNvSpPr/>
          <p:nvPr/>
        </p:nvSpPr>
        <p:spPr>
          <a:xfrm>
            <a:off x="4073833" y="5300671"/>
            <a:ext cx="2921223" cy="108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21600"/>
                </a:moveTo>
                <a:lnTo>
                  <a:pt x="3340" y="21600"/>
                </a:lnTo>
                <a:cubicBezTo>
                  <a:pt x="1501" y="21600"/>
                  <a:pt x="0" y="16745"/>
                  <a:pt x="0" y="10800"/>
                </a:cubicBezTo>
                <a:cubicBezTo>
                  <a:pt x="0" y="4855"/>
                  <a:pt x="1501" y="0"/>
                  <a:pt x="3340" y="0"/>
                </a:cubicBezTo>
                <a:lnTo>
                  <a:pt x="18260" y="0"/>
                </a:lnTo>
                <a:cubicBezTo>
                  <a:pt x="20099" y="0"/>
                  <a:pt x="21600" y="4855"/>
                  <a:pt x="21600" y="10800"/>
                </a:cubicBezTo>
                <a:cubicBezTo>
                  <a:pt x="21600" y="16745"/>
                  <a:pt x="20099" y="21600"/>
                  <a:pt x="18260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/>
        </p:spPr>
        <p:txBody>
          <a:bodyPr lIns="2160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err="1">
                <a:solidFill>
                  <a:schemeClr val="bg1"/>
                </a:solidFill>
              </a:rPr>
              <a:t>Njësia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Vlerësimit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Nevojave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dhe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Referimit</a:t>
            </a:r>
            <a:r>
              <a:rPr lang="en-US" sz="2000" dirty="0">
                <a:solidFill>
                  <a:schemeClr val="bg1"/>
                </a:solidFill>
              </a:rPr>
              <a:t> (NJVNR)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72449F6E-92D0-F147-A058-EAA1E87CDE26}"/>
              </a:ext>
            </a:extLst>
          </p:cNvPr>
          <p:cNvSpPr/>
          <p:nvPr/>
        </p:nvSpPr>
        <p:spPr>
          <a:xfrm>
            <a:off x="2571918" y="1219200"/>
            <a:ext cx="1345769" cy="2265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4" y="21600"/>
                </a:moveTo>
                <a:lnTo>
                  <a:pt x="1128" y="21600"/>
                </a:lnTo>
                <a:cubicBezTo>
                  <a:pt x="508" y="21600"/>
                  <a:pt x="0" y="21200"/>
                  <a:pt x="0" y="20711"/>
                </a:cubicBezTo>
                <a:cubicBezTo>
                  <a:pt x="0" y="20222"/>
                  <a:pt x="508" y="19822"/>
                  <a:pt x="1128" y="19822"/>
                </a:cubicBezTo>
                <a:lnTo>
                  <a:pt x="4794" y="19822"/>
                </a:lnTo>
                <a:cubicBezTo>
                  <a:pt x="8516" y="19822"/>
                  <a:pt x="11505" y="17467"/>
                  <a:pt x="11505" y="14533"/>
                </a:cubicBezTo>
                <a:lnTo>
                  <a:pt x="11505" y="7067"/>
                </a:lnTo>
                <a:cubicBezTo>
                  <a:pt x="11505" y="3156"/>
                  <a:pt x="15509" y="0"/>
                  <a:pt x="20472" y="0"/>
                </a:cubicBezTo>
                <a:cubicBezTo>
                  <a:pt x="21092" y="0"/>
                  <a:pt x="21600" y="400"/>
                  <a:pt x="21600" y="889"/>
                </a:cubicBezTo>
                <a:cubicBezTo>
                  <a:pt x="21600" y="1378"/>
                  <a:pt x="21092" y="1778"/>
                  <a:pt x="20472" y="1778"/>
                </a:cubicBezTo>
                <a:cubicBezTo>
                  <a:pt x="16750" y="1778"/>
                  <a:pt x="13761" y="4133"/>
                  <a:pt x="13761" y="7067"/>
                </a:cubicBezTo>
                <a:lnTo>
                  <a:pt x="13761" y="14533"/>
                </a:lnTo>
                <a:cubicBezTo>
                  <a:pt x="13704" y="18444"/>
                  <a:pt x="9700" y="21600"/>
                  <a:pt x="4794" y="216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n-US" dirty="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8D79F9FC-9BD5-EB4A-9CBD-4C333E6C37CE}"/>
              </a:ext>
            </a:extLst>
          </p:cNvPr>
          <p:cNvSpPr/>
          <p:nvPr/>
        </p:nvSpPr>
        <p:spPr>
          <a:xfrm>
            <a:off x="2600605" y="3436622"/>
            <a:ext cx="1473104" cy="257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2" y="21600"/>
                </a:moveTo>
                <a:cubicBezTo>
                  <a:pt x="15509" y="21600"/>
                  <a:pt x="11505" y="18444"/>
                  <a:pt x="11505" y="14533"/>
                </a:cubicBezTo>
                <a:lnTo>
                  <a:pt x="11505" y="7067"/>
                </a:lnTo>
                <a:cubicBezTo>
                  <a:pt x="11505" y="4133"/>
                  <a:pt x="8516" y="1778"/>
                  <a:pt x="4794" y="1778"/>
                </a:cubicBezTo>
                <a:lnTo>
                  <a:pt x="1128" y="1778"/>
                </a:lnTo>
                <a:cubicBezTo>
                  <a:pt x="508" y="1778"/>
                  <a:pt x="0" y="1378"/>
                  <a:pt x="0" y="889"/>
                </a:cubicBezTo>
                <a:cubicBezTo>
                  <a:pt x="0" y="400"/>
                  <a:pt x="508" y="0"/>
                  <a:pt x="1128" y="0"/>
                </a:cubicBezTo>
                <a:lnTo>
                  <a:pt x="4794" y="0"/>
                </a:lnTo>
                <a:cubicBezTo>
                  <a:pt x="9757" y="0"/>
                  <a:pt x="13761" y="3156"/>
                  <a:pt x="13761" y="7067"/>
                </a:cubicBezTo>
                <a:lnTo>
                  <a:pt x="13761" y="14533"/>
                </a:lnTo>
                <a:cubicBezTo>
                  <a:pt x="13761" y="17467"/>
                  <a:pt x="16750" y="19822"/>
                  <a:pt x="20472" y="19822"/>
                </a:cubicBezTo>
                <a:cubicBezTo>
                  <a:pt x="21092" y="19822"/>
                  <a:pt x="21600" y="20222"/>
                  <a:pt x="21600" y="20711"/>
                </a:cubicBezTo>
                <a:cubicBezTo>
                  <a:pt x="21600" y="21200"/>
                  <a:pt x="21092" y="21600"/>
                  <a:pt x="20472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n-US" dirty="0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D3800AE2-ECED-7847-B3DD-F0EAA8142BD4}"/>
              </a:ext>
            </a:extLst>
          </p:cNvPr>
          <p:cNvSpPr/>
          <p:nvPr/>
        </p:nvSpPr>
        <p:spPr>
          <a:xfrm>
            <a:off x="7626220" y="6190960"/>
            <a:ext cx="2537479" cy="667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0"/>
                </a:moveTo>
                <a:lnTo>
                  <a:pt x="3340" y="0"/>
                </a:lnTo>
                <a:cubicBezTo>
                  <a:pt x="1501" y="0"/>
                  <a:pt x="0" y="4855"/>
                  <a:pt x="0" y="10800"/>
                </a:cubicBezTo>
                <a:cubicBezTo>
                  <a:pt x="0" y="16745"/>
                  <a:pt x="1501" y="21600"/>
                  <a:pt x="3340" y="21600"/>
                </a:cubicBezTo>
                <a:lnTo>
                  <a:pt x="18260" y="21600"/>
                </a:lnTo>
                <a:cubicBezTo>
                  <a:pt x="20099" y="21600"/>
                  <a:pt x="21600" y="16745"/>
                  <a:pt x="21600" y="10800"/>
                </a:cubicBezTo>
                <a:cubicBezTo>
                  <a:pt x="21600" y="4855"/>
                  <a:pt x="20099" y="0"/>
                  <a:pt x="1826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160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Administrator  </a:t>
            </a:r>
            <a:r>
              <a:rPr lang="en-US" sz="1400" b="1" dirty="0" err="1"/>
              <a:t>Shoqëror</a:t>
            </a:r>
            <a:endParaRPr lang="en-US" sz="1400" b="1" dirty="0"/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7C180371-A8B3-764B-9236-43B44C1A0DD9}"/>
              </a:ext>
            </a:extLst>
          </p:cNvPr>
          <p:cNvSpPr/>
          <p:nvPr/>
        </p:nvSpPr>
        <p:spPr>
          <a:xfrm>
            <a:off x="23863" y="2140888"/>
            <a:ext cx="2591468" cy="25914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n-US" dirty="0"/>
          </a:p>
        </p:txBody>
      </p:sp>
      <p:sp>
        <p:nvSpPr>
          <p:cNvPr id="12" name="TextBox 66">
            <a:extLst>
              <a:ext uri="{FF2B5EF4-FFF2-40B4-BE49-F238E27FC236}">
                <a16:creationId xmlns:a16="http://schemas.microsoft.com/office/drawing/2014/main" id="{6BABFE7F-FC94-404D-A849-DEC22C1F0B9B}"/>
              </a:ext>
            </a:extLst>
          </p:cNvPr>
          <p:cNvSpPr txBox="1"/>
          <p:nvPr/>
        </p:nvSpPr>
        <p:spPr>
          <a:xfrm>
            <a:off x="597748" y="3175012"/>
            <a:ext cx="1516545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noProof="1">
                <a:solidFill>
                  <a:schemeClr val="bg1"/>
                </a:solidFill>
              </a:rPr>
              <a:t>Bashkia</a:t>
            </a:r>
          </a:p>
        </p:txBody>
      </p:sp>
      <p:pic>
        <p:nvPicPr>
          <p:cNvPr id="13" name="Graphic 69" descr="Bullseye with solid fill">
            <a:extLst>
              <a:ext uri="{FF2B5EF4-FFF2-40B4-BE49-F238E27FC236}">
                <a16:creationId xmlns:a16="http://schemas.microsoft.com/office/drawing/2014/main" id="{F25D6828-312C-C64E-A6ED-FA2188FC8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019" y="1542338"/>
            <a:ext cx="390046" cy="390046"/>
          </a:xfrm>
          <a:prstGeom prst="rect">
            <a:avLst/>
          </a:prstGeom>
        </p:spPr>
      </p:pic>
      <p:sp>
        <p:nvSpPr>
          <p:cNvPr id="14" name="TextBox 75">
            <a:extLst>
              <a:ext uri="{FF2B5EF4-FFF2-40B4-BE49-F238E27FC236}">
                <a16:creationId xmlns:a16="http://schemas.microsoft.com/office/drawing/2014/main" id="{36085FD9-64D0-D241-8354-E2F6D4CC6B27}"/>
              </a:ext>
            </a:extLst>
          </p:cNvPr>
          <p:cNvSpPr txBox="1"/>
          <p:nvPr/>
        </p:nvSpPr>
        <p:spPr>
          <a:xfrm>
            <a:off x="3667333" y="4771296"/>
            <a:ext cx="2575777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Në çdo Njësi Administrative me mbi 6 mijë banorë.</a:t>
            </a:r>
          </a:p>
        </p:txBody>
      </p:sp>
      <p:pic>
        <p:nvPicPr>
          <p:cNvPr id="16" name="Graphic 71" descr="Gears with solid fill">
            <a:extLst>
              <a:ext uri="{FF2B5EF4-FFF2-40B4-BE49-F238E27FC236}">
                <a16:creationId xmlns:a16="http://schemas.microsoft.com/office/drawing/2014/main" id="{E1E3474D-0DF9-7F48-93FC-2C4BB709D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8909" y="5993671"/>
            <a:ext cx="330254" cy="330254"/>
          </a:xfrm>
          <a:prstGeom prst="rect">
            <a:avLst/>
          </a:prstGeom>
        </p:spPr>
      </p:pic>
      <p:sp>
        <p:nvSpPr>
          <p:cNvPr id="17" name="Shape">
            <a:extLst>
              <a:ext uri="{FF2B5EF4-FFF2-40B4-BE49-F238E27FC236}">
                <a16:creationId xmlns:a16="http://schemas.microsoft.com/office/drawing/2014/main" id="{B03707B6-F978-9041-A752-2C08B9906B89}"/>
              </a:ext>
            </a:extLst>
          </p:cNvPr>
          <p:cNvSpPr/>
          <p:nvPr/>
        </p:nvSpPr>
        <p:spPr>
          <a:xfrm>
            <a:off x="6903001" y="5974141"/>
            <a:ext cx="841690" cy="829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93" y="21600"/>
                </a:moveTo>
                <a:cubicBezTo>
                  <a:pt x="14435" y="21600"/>
                  <a:pt x="10326" y="18296"/>
                  <a:pt x="10326" y="14231"/>
                </a:cubicBezTo>
                <a:lnTo>
                  <a:pt x="10326" y="7369"/>
                </a:lnTo>
                <a:cubicBezTo>
                  <a:pt x="10326" y="5167"/>
                  <a:pt x="8113" y="3388"/>
                  <a:pt x="5374" y="3388"/>
                </a:cubicBezTo>
                <a:lnTo>
                  <a:pt x="2107" y="3388"/>
                </a:lnTo>
                <a:cubicBezTo>
                  <a:pt x="948" y="3388"/>
                  <a:pt x="0" y="2626"/>
                  <a:pt x="0" y="1694"/>
                </a:cubicBezTo>
                <a:cubicBezTo>
                  <a:pt x="0" y="762"/>
                  <a:pt x="948" y="0"/>
                  <a:pt x="2107" y="0"/>
                </a:cubicBezTo>
                <a:lnTo>
                  <a:pt x="5374" y="0"/>
                </a:lnTo>
                <a:cubicBezTo>
                  <a:pt x="10431" y="0"/>
                  <a:pt x="14540" y="3304"/>
                  <a:pt x="14540" y="7369"/>
                </a:cubicBezTo>
                <a:lnTo>
                  <a:pt x="14540" y="14231"/>
                </a:lnTo>
                <a:cubicBezTo>
                  <a:pt x="14540" y="16433"/>
                  <a:pt x="16753" y="18212"/>
                  <a:pt x="19493" y="18212"/>
                </a:cubicBezTo>
                <a:cubicBezTo>
                  <a:pt x="20652" y="18212"/>
                  <a:pt x="21600" y="18974"/>
                  <a:pt x="21600" y="19906"/>
                </a:cubicBezTo>
                <a:cubicBezTo>
                  <a:pt x="21600" y="20838"/>
                  <a:pt x="20757" y="21600"/>
                  <a:pt x="19493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n-US" dirty="0"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A545118D-C449-4A48-AD17-347C32B02950}"/>
              </a:ext>
            </a:extLst>
          </p:cNvPr>
          <p:cNvSpPr/>
          <p:nvPr/>
        </p:nvSpPr>
        <p:spPr>
          <a:xfrm>
            <a:off x="6842493" y="4544191"/>
            <a:ext cx="783727" cy="999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74" y="21600"/>
                </a:moveTo>
                <a:lnTo>
                  <a:pt x="2107" y="21600"/>
                </a:lnTo>
                <a:cubicBezTo>
                  <a:pt x="948" y="21600"/>
                  <a:pt x="0" y="20838"/>
                  <a:pt x="0" y="19906"/>
                </a:cubicBezTo>
                <a:cubicBezTo>
                  <a:pt x="0" y="18974"/>
                  <a:pt x="948" y="18212"/>
                  <a:pt x="2107" y="18212"/>
                </a:cubicBezTo>
                <a:lnTo>
                  <a:pt x="5374" y="18212"/>
                </a:lnTo>
                <a:cubicBezTo>
                  <a:pt x="8113" y="18212"/>
                  <a:pt x="10326" y="16433"/>
                  <a:pt x="10326" y="14231"/>
                </a:cubicBezTo>
                <a:lnTo>
                  <a:pt x="10326" y="7369"/>
                </a:lnTo>
                <a:cubicBezTo>
                  <a:pt x="10326" y="3304"/>
                  <a:pt x="14435" y="0"/>
                  <a:pt x="19493" y="0"/>
                </a:cubicBezTo>
                <a:cubicBezTo>
                  <a:pt x="20652" y="0"/>
                  <a:pt x="21600" y="762"/>
                  <a:pt x="21600" y="1694"/>
                </a:cubicBezTo>
                <a:cubicBezTo>
                  <a:pt x="21600" y="2626"/>
                  <a:pt x="20652" y="3388"/>
                  <a:pt x="19493" y="3388"/>
                </a:cubicBezTo>
                <a:cubicBezTo>
                  <a:pt x="16753" y="3388"/>
                  <a:pt x="14540" y="5167"/>
                  <a:pt x="14540" y="7369"/>
                </a:cubicBezTo>
                <a:lnTo>
                  <a:pt x="14540" y="14231"/>
                </a:lnTo>
                <a:cubicBezTo>
                  <a:pt x="14540" y="18296"/>
                  <a:pt x="10431" y="21600"/>
                  <a:pt x="5374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4152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5"/>
                </a:solidFill>
              </a:rPr>
              <a:t>Organizimi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i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Bashkisë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në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kontekstin</a:t>
            </a:r>
            <a:r>
              <a:rPr lang="en-US" sz="3200" b="1" dirty="0">
                <a:solidFill>
                  <a:schemeClr val="accent5"/>
                </a:solidFill>
              </a:rPr>
              <a:t> e </a:t>
            </a:r>
            <a:r>
              <a:rPr lang="en-US" sz="3200" b="1" dirty="0" err="1">
                <a:solidFill>
                  <a:schemeClr val="accent5"/>
                </a:solidFill>
              </a:rPr>
              <a:t>Shërbimeve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të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Kujdesit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Shoqëror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E861BAD1-80B1-F649-AA00-2E3A0F6E46C0}"/>
              </a:ext>
            </a:extLst>
          </p:cNvPr>
          <p:cNvSpPr/>
          <p:nvPr/>
        </p:nvSpPr>
        <p:spPr>
          <a:xfrm>
            <a:off x="7303647" y="821134"/>
            <a:ext cx="2255930" cy="1020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21600"/>
                </a:moveTo>
                <a:lnTo>
                  <a:pt x="3340" y="21600"/>
                </a:lnTo>
                <a:cubicBezTo>
                  <a:pt x="1501" y="21600"/>
                  <a:pt x="0" y="16745"/>
                  <a:pt x="0" y="10800"/>
                </a:cubicBezTo>
                <a:cubicBezTo>
                  <a:pt x="0" y="4855"/>
                  <a:pt x="1501" y="0"/>
                  <a:pt x="3340" y="0"/>
                </a:cubicBezTo>
                <a:lnTo>
                  <a:pt x="18260" y="0"/>
                </a:lnTo>
                <a:cubicBezTo>
                  <a:pt x="20099" y="0"/>
                  <a:pt x="21600" y="4855"/>
                  <a:pt x="21600" y="10800"/>
                </a:cubicBezTo>
                <a:cubicBezTo>
                  <a:pt x="21600" y="16745"/>
                  <a:pt x="20099" y="21600"/>
                  <a:pt x="18260" y="216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160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Njësia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për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Mbrojtjen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Fëmijës</a:t>
            </a:r>
            <a:r>
              <a:rPr lang="en-US" dirty="0">
                <a:solidFill>
                  <a:schemeClr val="bg1"/>
                </a:solidFill>
              </a:rPr>
              <a:t> (NJMF)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868710" y="1331449"/>
            <a:ext cx="402251" cy="4571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E861BAD1-80B1-F649-AA00-2E3A0F6E46C0}"/>
              </a:ext>
            </a:extLst>
          </p:cNvPr>
          <p:cNvSpPr/>
          <p:nvPr/>
        </p:nvSpPr>
        <p:spPr>
          <a:xfrm>
            <a:off x="9940180" y="810570"/>
            <a:ext cx="1956381" cy="1009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21600"/>
                </a:moveTo>
                <a:lnTo>
                  <a:pt x="3340" y="21600"/>
                </a:lnTo>
                <a:cubicBezTo>
                  <a:pt x="1501" y="21600"/>
                  <a:pt x="0" y="16745"/>
                  <a:pt x="0" y="10800"/>
                </a:cubicBezTo>
                <a:cubicBezTo>
                  <a:pt x="0" y="4855"/>
                  <a:pt x="1501" y="0"/>
                  <a:pt x="3340" y="0"/>
                </a:cubicBezTo>
                <a:lnTo>
                  <a:pt x="18260" y="0"/>
                </a:lnTo>
                <a:cubicBezTo>
                  <a:pt x="20099" y="0"/>
                  <a:pt x="21600" y="4855"/>
                  <a:pt x="21600" y="10800"/>
                </a:cubicBezTo>
                <a:cubicBezTo>
                  <a:pt x="21600" y="16745"/>
                  <a:pt x="20099" y="21600"/>
                  <a:pt x="18260" y="2160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160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Punonjës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për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Mbrojtjen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Fëmijës</a:t>
            </a:r>
            <a:r>
              <a:rPr lang="en-US" dirty="0">
                <a:solidFill>
                  <a:schemeClr val="bg1"/>
                </a:solidFill>
              </a:rPr>
              <a:t> (PMF)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9559577" y="1301766"/>
            <a:ext cx="347917" cy="593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E861BAD1-80B1-F649-AA00-2E3A0F6E46C0}"/>
              </a:ext>
            </a:extLst>
          </p:cNvPr>
          <p:cNvSpPr/>
          <p:nvPr/>
        </p:nvSpPr>
        <p:spPr>
          <a:xfrm>
            <a:off x="5102922" y="3042123"/>
            <a:ext cx="2280375" cy="848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21600"/>
                </a:moveTo>
                <a:lnTo>
                  <a:pt x="3340" y="21600"/>
                </a:lnTo>
                <a:cubicBezTo>
                  <a:pt x="1501" y="21600"/>
                  <a:pt x="0" y="16745"/>
                  <a:pt x="0" y="10800"/>
                </a:cubicBezTo>
                <a:cubicBezTo>
                  <a:pt x="0" y="4855"/>
                  <a:pt x="1501" y="0"/>
                  <a:pt x="3340" y="0"/>
                </a:cubicBezTo>
                <a:lnTo>
                  <a:pt x="18260" y="0"/>
                </a:lnTo>
                <a:cubicBezTo>
                  <a:pt x="20099" y="0"/>
                  <a:pt x="21600" y="4855"/>
                  <a:pt x="21600" y="10800"/>
                </a:cubicBezTo>
                <a:cubicBezTo>
                  <a:pt x="21600" y="16745"/>
                  <a:pt x="20099" y="21600"/>
                  <a:pt x="18260" y="2160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160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Grupi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dirty="0"/>
          </a:p>
          <a:p>
            <a:r>
              <a:rPr lang="en-US" dirty="0" err="1"/>
              <a:t>Ndërsektorial</a:t>
            </a:r>
            <a:r>
              <a:rPr lang="en-US" dirty="0"/>
              <a:t> (GTN) </a:t>
            </a:r>
          </a:p>
        </p:txBody>
      </p:sp>
      <p:sp>
        <p:nvSpPr>
          <p:cNvPr id="28" name="Up Arrow 27"/>
          <p:cNvSpPr/>
          <p:nvPr/>
        </p:nvSpPr>
        <p:spPr>
          <a:xfrm>
            <a:off x="5767322" y="2003736"/>
            <a:ext cx="45719" cy="105487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0182" y="2227616"/>
            <a:ext cx="3104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njësi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administrative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bashkiake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fëmijë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krijohet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hoc.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C6A6643-620A-C08B-AD88-D7ABEDE2F784}"/>
              </a:ext>
            </a:extLst>
          </p:cNvPr>
          <p:cNvSpPr/>
          <p:nvPr/>
        </p:nvSpPr>
        <p:spPr>
          <a:xfrm flipH="1">
            <a:off x="6437724" y="3912958"/>
            <a:ext cx="45719" cy="134151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46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1"/>
          <p:cNvSpPr txBox="1">
            <a:spLocks noGrp="1"/>
          </p:cNvSpPr>
          <p:nvPr>
            <p:ph type="title"/>
          </p:nvPr>
        </p:nvSpPr>
        <p:spPr>
          <a:xfrm>
            <a:off x="538464" y="1303486"/>
            <a:ext cx="8098883" cy="44239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733" dirty="0"/>
              <a:t>Procesi</a:t>
            </a:r>
            <a:r>
              <a:rPr lang="en-US" sz="3733" dirty="0"/>
              <a:t> </a:t>
            </a:r>
            <a:r>
              <a:rPr lang="en-US" sz="3733" dirty="0" err="1"/>
              <a:t>i</a:t>
            </a:r>
            <a:r>
              <a:rPr lang="en-US" sz="3733" dirty="0"/>
              <a:t> </a:t>
            </a:r>
            <a:r>
              <a:rPr lang="en" sz="3733" dirty="0"/>
              <a:t>Vendimarjes  në Këshillin bashkiak</a:t>
            </a:r>
            <a:endParaRPr sz="3733" dirty="0"/>
          </a:p>
        </p:txBody>
      </p:sp>
      <p:grpSp>
        <p:nvGrpSpPr>
          <p:cNvPr id="929" name="Google Shape;929;p31"/>
          <p:cNvGrpSpPr/>
          <p:nvPr/>
        </p:nvGrpSpPr>
        <p:grpSpPr>
          <a:xfrm>
            <a:off x="348118" y="4284906"/>
            <a:ext cx="2363434" cy="2381814"/>
            <a:chOff x="2055562" y="3531689"/>
            <a:chExt cx="1772576" cy="1786360"/>
          </a:xfrm>
        </p:grpSpPr>
        <p:sp>
          <p:nvSpPr>
            <p:cNvPr id="931" name="Google Shape;931;p31"/>
            <p:cNvSpPr txBox="1"/>
            <p:nvPr/>
          </p:nvSpPr>
          <p:spPr>
            <a:xfrm>
              <a:off x="2055562" y="3871486"/>
              <a:ext cx="1772576" cy="1446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550" b="1" dirty="0" err="1"/>
                <a:t>Administrata</a:t>
              </a:r>
              <a:r>
                <a:rPr lang="en-US" sz="1550" b="1" dirty="0"/>
                <a:t> </a:t>
              </a:r>
              <a:r>
                <a:rPr lang="en-US" sz="1550" b="1" dirty="0" err="1"/>
                <a:t>përgatit</a:t>
              </a:r>
              <a:r>
                <a:rPr lang="en-US" sz="1550" b="1" dirty="0"/>
                <a:t> </a:t>
              </a:r>
              <a:r>
                <a:rPr lang="en-US" sz="1550" b="1" dirty="0" err="1"/>
                <a:t>projekt</a:t>
              </a:r>
              <a:r>
                <a:rPr lang="en-US" sz="1550" b="1" dirty="0"/>
                <a:t> </a:t>
              </a:r>
              <a:r>
                <a:rPr lang="en-US" sz="1550" b="1" dirty="0" err="1"/>
                <a:t>aktin</a:t>
              </a:r>
              <a:r>
                <a:rPr lang="en-US" sz="1550" b="1" dirty="0"/>
                <a:t>, me </a:t>
              </a:r>
              <a:r>
                <a:rPr lang="en-US" sz="1550" b="1" dirty="0" err="1"/>
                <a:t>relacionin</a:t>
              </a:r>
              <a:r>
                <a:rPr lang="en-US" sz="1550" b="1" dirty="0"/>
                <a:t> </a:t>
              </a:r>
              <a:r>
                <a:rPr lang="en-US" sz="1550" b="1" dirty="0" err="1"/>
                <a:t>përkatës</a:t>
              </a:r>
              <a:r>
                <a:rPr lang="en-US" sz="1550" b="1" dirty="0"/>
                <a:t> </a:t>
              </a:r>
              <a:r>
                <a:rPr lang="en-US" sz="1550" b="1" dirty="0" err="1"/>
                <a:t>dhe</a:t>
              </a:r>
              <a:r>
                <a:rPr lang="en-US" sz="1550" b="1" dirty="0"/>
                <a:t> </a:t>
              </a:r>
              <a:r>
                <a:rPr lang="en-US" sz="1550" b="1" dirty="0" err="1"/>
                <a:t>Planin</a:t>
              </a:r>
              <a:r>
                <a:rPr lang="en-US" sz="1550" b="1" dirty="0"/>
                <a:t> e </a:t>
              </a:r>
              <a:r>
                <a:rPr lang="en-US" sz="1550" b="1" dirty="0" err="1"/>
                <a:t>përmirësimit</a:t>
              </a:r>
              <a:r>
                <a:rPr lang="en-US" sz="1550" b="1" dirty="0"/>
                <a:t> </a:t>
              </a:r>
              <a:r>
                <a:rPr lang="en-US" sz="1550" b="1" dirty="0" err="1"/>
                <a:t>të</a:t>
              </a:r>
              <a:r>
                <a:rPr lang="en-US" sz="1550" b="1" dirty="0"/>
                <a:t> </a:t>
              </a:r>
              <a:r>
                <a:rPr lang="en-US" sz="1550" b="1" dirty="0" err="1"/>
                <a:t>shërbimit</a:t>
              </a:r>
              <a:r>
                <a:rPr lang="en-US" sz="1550" dirty="0"/>
                <a:t> </a:t>
              </a:r>
              <a:r>
                <a:rPr lang="en-US" sz="1550" dirty="0" err="1"/>
                <a:t>për</a:t>
              </a:r>
              <a:r>
                <a:rPr lang="en-US" sz="1550" dirty="0"/>
                <a:t> </a:t>
              </a:r>
              <a:r>
                <a:rPr lang="en-US" sz="1550" dirty="0" err="1"/>
                <a:t>shqyrtim</a:t>
              </a:r>
              <a:r>
                <a:rPr lang="en-US" sz="1550" dirty="0"/>
                <a:t> </a:t>
              </a:r>
              <a:r>
                <a:rPr lang="en-US" sz="1550" dirty="0" err="1"/>
                <a:t>në</a:t>
              </a:r>
              <a:r>
                <a:rPr lang="en-US" sz="1550" dirty="0"/>
                <a:t> </a:t>
              </a:r>
              <a:r>
                <a:rPr lang="en-US" sz="1550" dirty="0" err="1"/>
                <a:t>këshillin</a:t>
              </a:r>
              <a:r>
                <a:rPr lang="en-US" sz="1550" dirty="0"/>
                <a:t> </a:t>
              </a:r>
              <a:r>
                <a:rPr lang="en-US" sz="1550" dirty="0" err="1"/>
                <a:t>bashkiak</a:t>
              </a:r>
              <a:r>
                <a:rPr lang="en-US" sz="1550" dirty="0"/>
                <a:t>, </a:t>
              </a:r>
              <a:r>
                <a:rPr lang="en-US" sz="1550" dirty="0" err="1"/>
                <a:t>akt</a:t>
              </a:r>
              <a:r>
                <a:rPr lang="en-US" sz="1550" dirty="0"/>
                <a:t> </a:t>
              </a:r>
              <a:r>
                <a:rPr lang="en-US" sz="1550" dirty="0" err="1"/>
                <a:t>që</a:t>
              </a:r>
              <a:r>
                <a:rPr lang="en-US" sz="1550" dirty="0"/>
                <a:t> </a:t>
              </a:r>
              <a:r>
                <a:rPr lang="en-US" sz="1550" dirty="0" err="1"/>
                <a:t>propozohet</a:t>
              </a:r>
              <a:r>
                <a:rPr lang="en-US" sz="1550" dirty="0"/>
                <a:t> </a:t>
              </a:r>
              <a:r>
                <a:rPr lang="en-US" sz="1550" dirty="0" err="1"/>
                <a:t>nga</a:t>
              </a:r>
              <a:r>
                <a:rPr lang="en-US" sz="1550" dirty="0"/>
                <a:t> </a:t>
              </a:r>
              <a:r>
                <a:rPr lang="en-US" sz="1550" dirty="0" err="1"/>
                <a:t>Kryetari</a:t>
              </a:r>
              <a:r>
                <a:rPr lang="en-US" sz="1550" dirty="0"/>
                <a:t> </a:t>
              </a:r>
              <a:r>
                <a:rPr lang="en-US" sz="1550" dirty="0" err="1"/>
                <a:t>i</a:t>
              </a:r>
              <a:r>
                <a:rPr lang="en-US" sz="1550" dirty="0"/>
                <a:t> </a:t>
              </a:r>
              <a:r>
                <a:rPr lang="en-US" sz="1550" dirty="0" err="1"/>
                <a:t>Bashkisë</a:t>
              </a:r>
              <a:r>
                <a:rPr lang="en-US" sz="1550" dirty="0"/>
                <a:t> </a:t>
              </a:r>
            </a:p>
          </p:txBody>
        </p:sp>
        <p:sp>
          <p:nvSpPr>
            <p:cNvPr id="932" name="Google Shape;932;p31"/>
            <p:cNvSpPr txBox="1"/>
            <p:nvPr/>
          </p:nvSpPr>
          <p:spPr>
            <a:xfrm>
              <a:off x="2432511" y="3531689"/>
              <a:ext cx="91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3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</a:t>
              </a:r>
              <a:r>
                <a:rPr lang="en-US" sz="23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r>
                <a:rPr lang="en" sz="23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pi 1</a:t>
              </a:r>
              <a:endParaRPr sz="23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33" name="Google Shape;933;p31"/>
          <p:cNvGrpSpPr/>
          <p:nvPr/>
        </p:nvGrpSpPr>
        <p:grpSpPr>
          <a:xfrm>
            <a:off x="2674259" y="3770781"/>
            <a:ext cx="2295531" cy="1931564"/>
            <a:chOff x="4320516" y="3013292"/>
            <a:chExt cx="1082100" cy="1005103"/>
          </a:xfrm>
        </p:grpSpPr>
        <p:sp>
          <p:nvSpPr>
            <p:cNvPr id="935" name="Google Shape;935;p31"/>
            <p:cNvSpPr txBox="1"/>
            <p:nvPr/>
          </p:nvSpPr>
          <p:spPr>
            <a:xfrm>
              <a:off x="4320516" y="3210795"/>
              <a:ext cx="1082100" cy="8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Publikohet Projekt akti me dok.shoq</a:t>
              </a:r>
              <a:r>
                <a:rPr lang="en-US" sz="1550" b="1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rues p</a:t>
              </a:r>
              <a:r>
                <a:rPr lang="en-US" sz="1550" b="1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r konsultim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, min. 20 ditë pune p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r t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 marr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 rekomandime nga publiku</a:t>
              </a:r>
              <a:endParaRPr sz="155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6" name="Google Shape;936;p31"/>
            <p:cNvSpPr txBox="1"/>
            <p:nvPr/>
          </p:nvSpPr>
          <p:spPr>
            <a:xfrm>
              <a:off x="4377555" y="3013292"/>
              <a:ext cx="913800" cy="257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3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</a:defRPr>
              </a:lvl1pPr>
            </a:lstStyle>
            <a:p>
              <a:r>
                <a:rPr lang="en" dirty="0">
                  <a:sym typeface="Fira Sans Extra Condensed"/>
                </a:rPr>
                <a:t>H</a:t>
              </a:r>
              <a:r>
                <a:rPr lang="en-US" dirty="0">
                  <a:sym typeface="Fira Sans Extra Condensed"/>
                </a:rPr>
                <a:t>a</a:t>
              </a:r>
              <a:r>
                <a:rPr lang="en" dirty="0">
                  <a:sym typeface="Fira Sans Extra Condensed"/>
                </a:rPr>
                <a:t>pi II</a:t>
              </a:r>
              <a:endParaRPr dirty="0">
                <a:sym typeface="Fira Sans Extra Condensed"/>
              </a:endParaRPr>
            </a:p>
          </p:txBody>
        </p:sp>
      </p:grpSp>
      <p:grpSp>
        <p:nvGrpSpPr>
          <p:cNvPr id="937" name="Google Shape;937;p31"/>
          <p:cNvGrpSpPr/>
          <p:nvPr/>
        </p:nvGrpSpPr>
        <p:grpSpPr>
          <a:xfrm>
            <a:off x="5010899" y="2499388"/>
            <a:ext cx="2159956" cy="2783181"/>
            <a:chOff x="5051611" y="1897190"/>
            <a:chExt cx="1757779" cy="1175305"/>
          </a:xfrm>
        </p:grpSpPr>
        <p:sp>
          <p:nvSpPr>
            <p:cNvPr id="939" name="Google Shape;939;p31"/>
            <p:cNvSpPr txBox="1"/>
            <p:nvPr/>
          </p:nvSpPr>
          <p:spPr>
            <a:xfrm>
              <a:off x="5051611" y="2185312"/>
              <a:ext cx="1757779" cy="887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Projekt Akti, me rekomandimet </a:t>
              </a:r>
              <a:r>
                <a:rPr lang="en-US" sz="1550" b="1" dirty="0">
                  <a:latin typeface="Roboto"/>
                  <a:ea typeface="Roboto"/>
                  <a:cs typeface="Roboto"/>
                  <a:sym typeface="Roboto"/>
                </a:rPr>
                <a:t>e </a:t>
              </a:r>
              <a:r>
                <a:rPr lang="en-US" sz="1550" b="1" dirty="0" err="1">
                  <a:latin typeface="Roboto"/>
                  <a:ea typeface="Roboto"/>
                  <a:cs typeface="Roboto"/>
                  <a:sym typeface="Roboto"/>
                </a:rPr>
                <a:t>publikut</a:t>
              </a:r>
              <a:r>
                <a:rPr lang="en-US" sz="155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diskutohen n</a:t>
              </a:r>
              <a:r>
                <a:rPr lang="en-US" sz="1550" b="1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 komisionin e p</a:t>
              </a:r>
              <a:r>
                <a:rPr lang="en-US" sz="1550" b="1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rhersh</a:t>
              </a:r>
              <a:r>
                <a:rPr lang="en-US" sz="1550" b="1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m. 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H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a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rtohet relacioni nga ana e komisionit t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 p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rhersh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m p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r relatimin n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 k</a:t>
              </a:r>
              <a:r>
                <a:rPr lang="en-US" sz="1550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dirty="0">
                  <a:latin typeface="Roboto"/>
                  <a:ea typeface="Roboto"/>
                  <a:cs typeface="Roboto"/>
                  <a:sym typeface="Roboto"/>
                </a:rPr>
                <a:t>shill.</a:t>
              </a:r>
              <a:endParaRPr sz="155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0" name="Google Shape;940;p31"/>
            <p:cNvSpPr txBox="1"/>
            <p:nvPr/>
          </p:nvSpPr>
          <p:spPr>
            <a:xfrm>
              <a:off x="5558524" y="1897190"/>
              <a:ext cx="913800" cy="186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300" b="1" dirty="0" err="1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Hapi</a:t>
              </a:r>
              <a:r>
                <a:rPr lang="en-US" sz="2300" b="1" dirty="0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III</a:t>
              </a:r>
            </a:p>
          </p:txBody>
        </p:sp>
      </p:grpSp>
      <p:grpSp>
        <p:nvGrpSpPr>
          <p:cNvPr id="941" name="Google Shape;941;p31"/>
          <p:cNvGrpSpPr/>
          <p:nvPr/>
        </p:nvGrpSpPr>
        <p:grpSpPr>
          <a:xfrm>
            <a:off x="7310919" y="1971573"/>
            <a:ext cx="1714076" cy="1906892"/>
            <a:chOff x="7159683" y="1072100"/>
            <a:chExt cx="1118946" cy="1319505"/>
          </a:xfrm>
        </p:grpSpPr>
        <p:sp>
          <p:nvSpPr>
            <p:cNvPr id="943" name="Google Shape;943;p31"/>
            <p:cNvSpPr txBox="1"/>
            <p:nvPr/>
          </p:nvSpPr>
          <p:spPr>
            <a:xfrm>
              <a:off x="7159683" y="1379010"/>
              <a:ext cx="1118946" cy="1012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Projekt vendimi diskutohet dhe shqyrtohet n</a:t>
              </a:r>
              <a:r>
                <a:rPr lang="en-US" sz="1550" b="1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 K</a:t>
              </a:r>
              <a:r>
                <a:rPr lang="en-US" sz="1550" b="1" dirty="0">
                  <a:latin typeface="Roboto"/>
                  <a:ea typeface="Roboto"/>
                  <a:cs typeface="Roboto"/>
                  <a:sym typeface="Roboto"/>
                </a:rPr>
                <a:t>ë</a:t>
              </a:r>
              <a:r>
                <a:rPr lang="en" sz="1550" b="1" dirty="0">
                  <a:latin typeface="Roboto"/>
                  <a:ea typeface="Roboto"/>
                  <a:cs typeface="Roboto"/>
                  <a:sym typeface="Roboto"/>
                </a:rPr>
                <a:t>shillin bashkiak</a:t>
              </a:r>
              <a:endParaRPr sz="155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4" name="Google Shape;944;p31"/>
            <p:cNvSpPr txBox="1"/>
            <p:nvPr/>
          </p:nvSpPr>
          <p:spPr>
            <a:xfrm>
              <a:off x="7284538" y="1072100"/>
              <a:ext cx="91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300" b="1" dirty="0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</a:t>
              </a:r>
              <a:r>
                <a:rPr lang="en-US" sz="2300" b="1" dirty="0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r>
                <a:rPr lang="en" sz="2300" b="1" dirty="0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pi IV</a:t>
              </a:r>
              <a:endParaRPr sz="2300" b="1" dirty="0">
                <a:solidFill>
                  <a:srgbClr val="0070C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7" name="Google Shape;941;p31">
            <a:extLst>
              <a:ext uri="{FF2B5EF4-FFF2-40B4-BE49-F238E27FC236}">
                <a16:creationId xmlns:a16="http://schemas.microsoft.com/office/drawing/2014/main" id="{B183B52C-0823-450F-8718-79BB9FFA3BF0}"/>
              </a:ext>
            </a:extLst>
          </p:cNvPr>
          <p:cNvGrpSpPr/>
          <p:nvPr/>
        </p:nvGrpSpPr>
        <p:grpSpPr>
          <a:xfrm>
            <a:off x="8913019" y="1236949"/>
            <a:ext cx="2563802" cy="5197075"/>
            <a:chOff x="7028906" y="1171523"/>
            <a:chExt cx="1673646" cy="3596202"/>
          </a:xfrm>
        </p:grpSpPr>
        <p:sp>
          <p:nvSpPr>
            <p:cNvPr id="98" name="Google Shape;943;p31">
              <a:extLst>
                <a:ext uri="{FF2B5EF4-FFF2-40B4-BE49-F238E27FC236}">
                  <a16:creationId xmlns:a16="http://schemas.microsoft.com/office/drawing/2014/main" id="{34E71B9A-73D5-40EB-836E-8DC5292C2FA4}"/>
                </a:ext>
              </a:extLst>
            </p:cNvPr>
            <p:cNvSpPr txBox="1"/>
            <p:nvPr/>
          </p:nvSpPr>
          <p:spPr>
            <a:xfrm>
              <a:off x="7028906" y="1420274"/>
              <a:ext cx="1418400" cy="1012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 err="1">
                  <a:latin typeface="Roboto"/>
                  <a:ea typeface="Roboto"/>
                  <a:cs typeface="Roboto"/>
                  <a:sym typeface="Roboto"/>
                </a:rPr>
                <a:t>Votim</a:t>
              </a:r>
              <a:r>
                <a:rPr lang="en-US" sz="16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-US" sz="16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latin typeface="Roboto"/>
                  <a:ea typeface="Roboto"/>
                  <a:cs typeface="Roboto"/>
                  <a:sym typeface="Roboto"/>
                </a:rPr>
                <a:t>projekt</a:t>
              </a:r>
              <a:r>
                <a:rPr lang="en-US" sz="16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b="1" dirty="0" err="1">
                  <a:latin typeface="Roboto"/>
                  <a:ea typeface="Roboto"/>
                  <a:cs typeface="Roboto"/>
                  <a:sym typeface="Roboto"/>
                </a:rPr>
                <a:t>vendimit</a:t>
              </a:r>
              <a:r>
                <a:rPr lang="en-US" sz="1600" b="1" dirty="0">
                  <a:latin typeface="Roboto"/>
                  <a:ea typeface="Roboto"/>
                  <a:cs typeface="Roboto"/>
                  <a:sym typeface="Roboto"/>
                </a:rPr>
                <a:t>: </a:t>
              </a:r>
            </a:p>
            <a:p>
              <a:pPr algn="ctr"/>
              <a:r>
                <a:rPr lang="en-US" sz="1600" dirty="0" err="1">
                  <a:latin typeface="Roboto"/>
                  <a:ea typeface="Roboto"/>
                  <a:cs typeface="Roboto"/>
                  <a:sym typeface="Roboto"/>
                </a:rPr>
                <a:t>Plani</a:t>
              </a: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latin typeface="Roboto"/>
                  <a:ea typeface="Roboto"/>
                  <a:cs typeface="Roboto"/>
                  <a:sym typeface="Roboto"/>
                </a:rPr>
                <a:t>Përmirësimit</a:t>
              </a: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latin typeface="Roboto"/>
                  <a:ea typeface="Roboto"/>
                  <a:cs typeface="Roboto"/>
                  <a:sym typeface="Roboto"/>
                </a:rPr>
                <a:t>shërbimit</a:t>
              </a: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latin typeface="Roboto"/>
                  <a:ea typeface="Roboto"/>
                  <a:cs typeface="Roboto"/>
                  <a:sym typeface="Roboto"/>
                </a:rPr>
                <a:t>të</a:t>
              </a: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latin typeface="Roboto"/>
                  <a:ea typeface="Roboto"/>
                  <a:cs typeface="Roboto"/>
                  <a:sym typeface="Roboto"/>
                </a:rPr>
                <a:t>arsimit</a:t>
              </a: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latin typeface="Roboto"/>
                  <a:ea typeface="Roboto"/>
                  <a:cs typeface="Roboto"/>
                  <a:sym typeface="Roboto"/>
                </a:rPr>
                <a:t>parashkollor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44;p31">
              <a:extLst>
                <a:ext uri="{FF2B5EF4-FFF2-40B4-BE49-F238E27FC236}">
                  <a16:creationId xmlns:a16="http://schemas.microsoft.com/office/drawing/2014/main" id="{9243C6B3-FFC2-4352-A3EA-E21005FA7462}"/>
                </a:ext>
              </a:extLst>
            </p:cNvPr>
            <p:cNvSpPr txBox="1"/>
            <p:nvPr/>
          </p:nvSpPr>
          <p:spPr>
            <a:xfrm>
              <a:off x="7334150" y="1171523"/>
              <a:ext cx="91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300" b="1" dirty="0" err="1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Hapi</a:t>
              </a:r>
              <a:r>
                <a:rPr lang="en-US" sz="2300" b="1" dirty="0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V</a:t>
              </a:r>
              <a:endParaRPr sz="2300" b="1" dirty="0">
                <a:solidFill>
                  <a:srgbClr val="0070C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" name="Google Shape;943;p31">
              <a:extLst>
                <a:ext uri="{FF2B5EF4-FFF2-40B4-BE49-F238E27FC236}">
                  <a16:creationId xmlns:a16="http://schemas.microsoft.com/office/drawing/2014/main" id="{788CAF75-EF71-479D-AF84-12B1B4EB3350}"/>
                </a:ext>
              </a:extLst>
            </p:cNvPr>
            <p:cNvSpPr txBox="1"/>
            <p:nvPr/>
          </p:nvSpPr>
          <p:spPr>
            <a:xfrm>
              <a:off x="7121757" y="3755130"/>
              <a:ext cx="1580795" cy="1012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 err="1"/>
                <a:t>Prefekti</a:t>
              </a:r>
              <a:r>
                <a:rPr lang="en-US" sz="2000" b="1" dirty="0"/>
                <a:t> </a:t>
              </a:r>
              <a:r>
                <a:rPr lang="en-US" sz="2000" b="1" dirty="0" err="1"/>
                <a:t>verifikon</a:t>
              </a:r>
              <a:r>
                <a:rPr lang="en-US" sz="2000" b="1" dirty="0"/>
                <a:t> </a:t>
              </a:r>
              <a:r>
                <a:rPr lang="en-US" sz="2000" b="1" dirty="0" err="1"/>
                <a:t>ligjshmërinë</a:t>
              </a:r>
              <a:r>
                <a:rPr lang="en-US" sz="2000" b="1" dirty="0"/>
                <a:t> </a:t>
              </a:r>
              <a:r>
                <a:rPr lang="en-US" sz="2000" b="1" dirty="0" err="1"/>
                <a:t>së</a:t>
              </a:r>
              <a:r>
                <a:rPr lang="en-US" sz="2000" b="1" dirty="0"/>
                <a:t> </a:t>
              </a:r>
              <a:r>
                <a:rPr lang="en-US" sz="2000" b="1" dirty="0" err="1"/>
                <a:t>vendimit</a:t>
              </a:r>
              <a:r>
                <a:rPr lang="en-US" sz="2000" b="1" dirty="0"/>
                <a:t> </a:t>
              </a:r>
              <a:r>
                <a:rPr lang="en-US" sz="2000" b="1" dirty="0" err="1"/>
                <a:t>të</a:t>
              </a:r>
              <a:r>
                <a:rPr lang="en-US" sz="2000" b="1" dirty="0"/>
                <a:t> </a:t>
              </a:r>
              <a:r>
                <a:rPr lang="en-US" sz="2000" b="1" dirty="0" err="1"/>
                <a:t>miratimit</a:t>
              </a:r>
              <a:r>
                <a:rPr lang="en-US" sz="2000" b="1" dirty="0"/>
                <a:t> </a:t>
              </a:r>
              <a:r>
                <a:rPr lang="en-US" sz="2000" b="1" dirty="0" err="1"/>
                <a:t>të</a:t>
              </a:r>
              <a:r>
                <a:rPr lang="en-US" sz="2000" b="1" dirty="0"/>
                <a:t> </a:t>
              </a:r>
              <a:r>
                <a:rPr lang="en-US" sz="2000" b="1" dirty="0" err="1"/>
                <a:t>planit</a:t>
              </a: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944;p31">
              <a:extLst>
                <a:ext uri="{FF2B5EF4-FFF2-40B4-BE49-F238E27FC236}">
                  <a16:creationId xmlns:a16="http://schemas.microsoft.com/office/drawing/2014/main" id="{ED9AF8A3-D6E0-44E8-80A7-24B5FBA16ADF}"/>
                </a:ext>
              </a:extLst>
            </p:cNvPr>
            <p:cNvSpPr txBox="1"/>
            <p:nvPr/>
          </p:nvSpPr>
          <p:spPr>
            <a:xfrm>
              <a:off x="7501010" y="3423330"/>
              <a:ext cx="913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300" b="1" dirty="0" err="1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Hapi</a:t>
              </a:r>
              <a:r>
                <a:rPr lang="en-US" sz="2300" b="1" dirty="0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VI</a:t>
              </a:r>
              <a:endParaRPr sz="2300" b="1" dirty="0">
                <a:solidFill>
                  <a:srgbClr val="0070C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B3C13E4-AFC9-42F0-BBD1-612A40FE7C3D}"/>
              </a:ext>
            </a:extLst>
          </p:cNvPr>
          <p:cNvCxnSpPr>
            <a:cxnSpLocks/>
          </p:cNvCxnSpPr>
          <p:nvPr/>
        </p:nvCxnSpPr>
        <p:spPr>
          <a:xfrm>
            <a:off x="8437195" y="3848151"/>
            <a:ext cx="21529" cy="2417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C1DFBD3-4D43-4923-A585-D69D508BDE56}"/>
              </a:ext>
            </a:extLst>
          </p:cNvPr>
          <p:cNvCxnSpPr>
            <a:cxnSpLocks/>
          </p:cNvCxnSpPr>
          <p:nvPr/>
        </p:nvCxnSpPr>
        <p:spPr>
          <a:xfrm flipH="1">
            <a:off x="2759697" y="6257435"/>
            <a:ext cx="5677496" cy="8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8" name="Connector: Elbow 897">
            <a:extLst>
              <a:ext uri="{FF2B5EF4-FFF2-40B4-BE49-F238E27FC236}">
                <a16:creationId xmlns:a16="http://schemas.microsoft.com/office/drawing/2014/main" id="{D2B62E65-C7AE-40ED-86BA-5BD172015BEE}"/>
              </a:ext>
            </a:extLst>
          </p:cNvPr>
          <p:cNvCxnSpPr>
            <a:cxnSpLocks/>
          </p:cNvCxnSpPr>
          <p:nvPr/>
        </p:nvCxnSpPr>
        <p:spPr>
          <a:xfrm flipV="1">
            <a:off x="1901963" y="4018380"/>
            <a:ext cx="1466241" cy="533053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0" name="Connector: Elbow 899">
            <a:extLst>
              <a:ext uri="{FF2B5EF4-FFF2-40B4-BE49-F238E27FC236}">
                <a16:creationId xmlns:a16="http://schemas.microsoft.com/office/drawing/2014/main" id="{43A0A345-87CA-4D21-93A6-057020EEC25E}"/>
              </a:ext>
            </a:extLst>
          </p:cNvPr>
          <p:cNvCxnSpPr>
            <a:cxnSpLocks/>
          </p:cNvCxnSpPr>
          <p:nvPr/>
        </p:nvCxnSpPr>
        <p:spPr>
          <a:xfrm flipV="1">
            <a:off x="4147101" y="2739194"/>
            <a:ext cx="1581002" cy="1271434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2" name="Connector: Elbow 901">
            <a:extLst>
              <a:ext uri="{FF2B5EF4-FFF2-40B4-BE49-F238E27FC236}">
                <a16:creationId xmlns:a16="http://schemas.microsoft.com/office/drawing/2014/main" id="{5F6A9CD7-AF04-4DC4-83C0-1BE743E1537A}"/>
              </a:ext>
            </a:extLst>
          </p:cNvPr>
          <p:cNvCxnSpPr>
            <a:cxnSpLocks/>
          </p:cNvCxnSpPr>
          <p:nvPr/>
        </p:nvCxnSpPr>
        <p:spPr>
          <a:xfrm flipV="1">
            <a:off x="6658677" y="2399928"/>
            <a:ext cx="1289650" cy="349923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4" name="Connector: Elbow 903">
            <a:extLst>
              <a:ext uri="{FF2B5EF4-FFF2-40B4-BE49-F238E27FC236}">
                <a16:creationId xmlns:a16="http://schemas.microsoft.com/office/drawing/2014/main" id="{2C11F623-FE7F-4E3F-9FA2-47BECFF4FBC8}"/>
              </a:ext>
            </a:extLst>
          </p:cNvPr>
          <p:cNvCxnSpPr/>
          <p:nvPr/>
        </p:nvCxnSpPr>
        <p:spPr>
          <a:xfrm flipV="1">
            <a:off x="8437193" y="1559218"/>
            <a:ext cx="1167503" cy="824713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5" name="Straight Arrow Connector 954">
            <a:extLst>
              <a:ext uri="{FF2B5EF4-FFF2-40B4-BE49-F238E27FC236}">
                <a16:creationId xmlns:a16="http://schemas.microsoft.com/office/drawing/2014/main" id="{0A9CEC23-EA6F-49C9-88A7-BA9E7D8EB3A6}"/>
              </a:ext>
            </a:extLst>
          </p:cNvPr>
          <p:cNvCxnSpPr>
            <a:cxnSpLocks/>
          </p:cNvCxnSpPr>
          <p:nvPr/>
        </p:nvCxnSpPr>
        <p:spPr>
          <a:xfrm>
            <a:off x="2674259" y="5866151"/>
            <a:ext cx="3416618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8" name="Straight Arrow Connector 957">
            <a:extLst>
              <a:ext uri="{FF2B5EF4-FFF2-40B4-BE49-F238E27FC236}">
                <a16:creationId xmlns:a16="http://schemas.microsoft.com/office/drawing/2014/main" id="{F17E0354-7B77-414C-A903-75E0764E28DB}"/>
              </a:ext>
            </a:extLst>
          </p:cNvPr>
          <p:cNvCxnSpPr>
            <a:cxnSpLocks/>
          </p:cNvCxnSpPr>
          <p:nvPr/>
        </p:nvCxnSpPr>
        <p:spPr>
          <a:xfrm flipV="1">
            <a:off x="6050869" y="5282570"/>
            <a:ext cx="0" cy="58358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033C87CE-86DB-4AE5-9FD3-748747E3942A}"/>
              </a:ext>
            </a:extLst>
          </p:cNvPr>
          <p:cNvCxnSpPr>
            <a:cxnSpLocks/>
            <a:stCxn id="939" idx="2"/>
          </p:cNvCxnSpPr>
          <p:nvPr/>
        </p:nvCxnSpPr>
        <p:spPr>
          <a:xfrm rot="5400000" flipH="1" flipV="1">
            <a:off x="6740556" y="3110107"/>
            <a:ext cx="1522783" cy="2822142"/>
          </a:xfrm>
          <a:prstGeom prst="bentConnector4">
            <a:avLst>
              <a:gd name="adj1" fmla="val -15012"/>
              <a:gd name="adj2" fmla="val 69134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176FE3F-6781-4810-8047-7395A077E272}"/>
              </a:ext>
            </a:extLst>
          </p:cNvPr>
          <p:cNvCxnSpPr>
            <a:cxnSpLocks/>
          </p:cNvCxnSpPr>
          <p:nvPr/>
        </p:nvCxnSpPr>
        <p:spPr>
          <a:xfrm flipV="1">
            <a:off x="8361675" y="3002171"/>
            <a:ext cx="1590055" cy="757615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CE529CF-D10D-4584-B5C2-80B0F9EB44A8}"/>
              </a:ext>
            </a:extLst>
          </p:cNvPr>
          <p:cNvSpPr txBox="1"/>
          <p:nvPr/>
        </p:nvSpPr>
        <p:spPr>
          <a:xfrm>
            <a:off x="3562168" y="6375535"/>
            <a:ext cx="487502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 err="1"/>
              <a:t>Në</a:t>
            </a:r>
            <a:r>
              <a:rPr lang="en-US" sz="1467" dirty="0"/>
              <a:t> </a:t>
            </a:r>
            <a:r>
              <a:rPr lang="en-US" sz="1467" dirty="0" err="1"/>
              <a:t>rast</a:t>
            </a:r>
            <a:r>
              <a:rPr lang="en-US" sz="1467" dirty="0"/>
              <a:t> se ka </a:t>
            </a:r>
            <a:r>
              <a:rPr lang="en-US" sz="1467" dirty="0" err="1"/>
              <a:t>propozime</a:t>
            </a:r>
            <a:r>
              <a:rPr lang="en-US" sz="1467" dirty="0"/>
              <a:t> </a:t>
            </a:r>
            <a:r>
              <a:rPr lang="en-US" sz="1467" dirty="0" err="1"/>
              <a:t>për</a:t>
            </a:r>
            <a:r>
              <a:rPr lang="en-US" sz="1467" dirty="0"/>
              <a:t> </a:t>
            </a:r>
            <a:r>
              <a:rPr lang="en-US" sz="1467" dirty="0" err="1"/>
              <a:t>ndryshime</a:t>
            </a:r>
            <a:r>
              <a:rPr lang="en-US" sz="1467" dirty="0"/>
              <a:t> </a:t>
            </a:r>
            <a:r>
              <a:rPr lang="en-US" sz="1467" dirty="0" err="1"/>
              <a:t>të</a:t>
            </a:r>
            <a:r>
              <a:rPr lang="en-US" sz="1467" dirty="0"/>
              <a:t> draft </a:t>
            </a:r>
            <a:r>
              <a:rPr lang="en-US" sz="1467" dirty="0" err="1"/>
              <a:t>planit</a:t>
            </a:r>
            <a:r>
              <a:rPr lang="en-US" sz="1467" dirty="0"/>
              <a:t>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239D13-3189-45D9-97FF-5359B6D5D738}"/>
              </a:ext>
            </a:extLst>
          </p:cNvPr>
          <p:cNvCxnSpPr>
            <a:cxnSpLocks/>
          </p:cNvCxnSpPr>
          <p:nvPr/>
        </p:nvCxnSpPr>
        <p:spPr>
          <a:xfrm>
            <a:off x="5784830" y="5402067"/>
            <a:ext cx="1" cy="859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5F813E9-78B5-4BA3-922F-85F22112A1A1}"/>
              </a:ext>
            </a:extLst>
          </p:cNvPr>
          <p:cNvCxnSpPr>
            <a:cxnSpLocks/>
          </p:cNvCxnSpPr>
          <p:nvPr/>
        </p:nvCxnSpPr>
        <p:spPr>
          <a:xfrm>
            <a:off x="10268508" y="2941186"/>
            <a:ext cx="22827" cy="161895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2ECEE1F-B5C5-4D9D-B2DB-C23D599548BC}"/>
              </a:ext>
            </a:extLst>
          </p:cNvPr>
          <p:cNvCxnSpPr>
            <a:cxnSpLocks/>
          </p:cNvCxnSpPr>
          <p:nvPr/>
        </p:nvCxnSpPr>
        <p:spPr>
          <a:xfrm flipV="1">
            <a:off x="3841651" y="5571934"/>
            <a:ext cx="0" cy="29421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Përmbledhje</a:t>
            </a:r>
            <a:r>
              <a:rPr dirty="0"/>
              <a:t> e Planit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5" y="1839845"/>
            <a:ext cx="10618965" cy="3954668"/>
          </a:xfrm>
        </p:spPr>
        <p:txBody>
          <a:bodyPr>
            <a:noAutofit/>
          </a:bodyPr>
          <a:lstStyle/>
          <a:p>
            <a:r>
              <a:rPr sz="3200" b="1" dirty="0" err="1"/>
              <a:t>Qëllimi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sz="3200" b="1" dirty="0"/>
              <a:t>Planit</a:t>
            </a:r>
            <a:r>
              <a:rPr lang="en-US" sz="3200" b="1" dirty="0"/>
              <a:t>: </a:t>
            </a:r>
            <a:r>
              <a:rPr lang="en-US" sz="3200" dirty="0" err="1"/>
              <a:t>Përmirësimi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cilësisë</a:t>
            </a:r>
            <a:r>
              <a:rPr lang="en-US" sz="3200" dirty="0"/>
              <a:t> </a:t>
            </a:r>
            <a:r>
              <a:rPr lang="en-US" sz="3200" dirty="0" err="1"/>
              <a:t>së</a:t>
            </a:r>
            <a:r>
              <a:rPr lang="en-US" sz="3200" dirty="0"/>
              <a:t> </a:t>
            </a:r>
            <a:r>
              <a:rPr lang="en-US" sz="3200" dirty="0" err="1"/>
              <a:t>arsimit</a:t>
            </a:r>
            <a:r>
              <a:rPr lang="en-US" sz="3200" dirty="0"/>
              <a:t>, </a:t>
            </a:r>
            <a:r>
              <a:rPr lang="en-US" sz="3200" dirty="0" err="1"/>
              <a:t>rritja</a:t>
            </a:r>
            <a:r>
              <a:rPr lang="en-US" sz="3200" dirty="0"/>
              <a:t> e </a:t>
            </a:r>
            <a:r>
              <a:rPr lang="en-US" sz="3200" dirty="0" err="1"/>
              <a:t>aksesit</a:t>
            </a:r>
            <a:r>
              <a:rPr lang="en-US" sz="3200" dirty="0"/>
              <a:t> </a:t>
            </a:r>
            <a:r>
              <a:rPr lang="en-US" sz="3200" dirty="0" err="1"/>
              <a:t>në</a:t>
            </a:r>
            <a:r>
              <a:rPr lang="en-US" sz="3200" dirty="0"/>
              <a:t> </a:t>
            </a:r>
            <a:r>
              <a:rPr lang="en-US" sz="3200" dirty="0" err="1"/>
              <a:t>arsim</a:t>
            </a:r>
            <a:r>
              <a:rPr lang="en-US" sz="3200" dirty="0"/>
              <a:t> </a:t>
            </a:r>
            <a:r>
              <a:rPr lang="en-US" sz="3200" dirty="0" err="1"/>
              <a:t>cilësor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zhvillimi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aftësive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fëmijëve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nxënësve</a:t>
            </a:r>
            <a:r>
              <a:rPr lang="en-US" sz="3200" dirty="0"/>
              <a:t>.</a:t>
            </a:r>
          </a:p>
          <a:p>
            <a:endParaRPr sz="3200" dirty="0"/>
          </a:p>
          <a:p>
            <a:r>
              <a:rPr sz="3200" b="1" dirty="0" err="1"/>
              <a:t>Prioritetet</a:t>
            </a:r>
            <a:r>
              <a:rPr sz="3200" b="1" dirty="0"/>
              <a:t> </a:t>
            </a:r>
            <a:r>
              <a:rPr sz="3200" b="1" dirty="0" err="1"/>
              <a:t>kryesore</a:t>
            </a:r>
            <a:r>
              <a:rPr lang="en-US" sz="3200" b="1" dirty="0"/>
              <a:t>: </a:t>
            </a:r>
            <a:r>
              <a:rPr lang="en-US" sz="3200" dirty="0" err="1"/>
              <a:t>Investimi</a:t>
            </a:r>
            <a:r>
              <a:rPr lang="en-US" sz="3200" dirty="0"/>
              <a:t> </a:t>
            </a:r>
            <a:r>
              <a:rPr lang="en-US" sz="3200" dirty="0" err="1"/>
              <a:t>në</a:t>
            </a:r>
            <a:r>
              <a:rPr lang="en-US" sz="3200" dirty="0"/>
              <a:t> </a:t>
            </a:r>
            <a:r>
              <a:rPr lang="en-US" sz="3200" dirty="0" err="1"/>
              <a:t>infrastrukturë</a:t>
            </a:r>
            <a:r>
              <a:rPr lang="en-US" sz="3200" dirty="0"/>
              <a:t>, </a:t>
            </a:r>
            <a:r>
              <a:rPr lang="en-US" sz="3200" dirty="0" err="1"/>
              <a:t>rritja</a:t>
            </a:r>
            <a:r>
              <a:rPr lang="en-US" sz="3200" dirty="0"/>
              <a:t> e </a:t>
            </a:r>
            <a:r>
              <a:rPr lang="en-US" sz="3200" dirty="0" err="1"/>
              <a:t>cilësisë</a:t>
            </a:r>
            <a:r>
              <a:rPr lang="en-US" sz="3200" dirty="0"/>
              <a:t> </a:t>
            </a:r>
            <a:r>
              <a:rPr lang="en-US" sz="3200" dirty="0" err="1"/>
              <a:t>së</a:t>
            </a:r>
            <a:r>
              <a:rPr lang="en-US" sz="3200" dirty="0"/>
              <a:t> </a:t>
            </a:r>
            <a:r>
              <a:rPr lang="en-US" sz="3200" dirty="0" err="1"/>
              <a:t>mësimdhënies</a:t>
            </a:r>
            <a:r>
              <a:rPr lang="en-US" sz="3200" dirty="0"/>
              <a:t>, </a:t>
            </a:r>
            <a:r>
              <a:rPr lang="en-US" sz="3200" dirty="0" err="1"/>
              <a:t>zhvillimi</a:t>
            </a:r>
            <a:r>
              <a:rPr lang="en-US" sz="3200" dirty="0"/>
              <a:t> </a:t>
            </a:r>
            <a:r>
              <a:rPr lang="en-US" sz="3200" dirty="0" err="1"/>
              <a:t>profesional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mësuesve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fuqizimi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bashkëpunimit</a:t>
            </a:r>
            <a:r>
              <a:rPr lang="en-US" sz="3200" dirty="0"/>
              <a:t> me </a:t>
            </a:r>
            <a:r>
              <a:rPr lang="en-US" sz="3200" dirty="0" err="1"/>
              <a:t>komunitetin</a:t>
            </a:r>
            <a:r>
              <a:rPr lang="en-US" sz="3200" dirty="0"/>
              <a:t>.</a:t>
            </a:r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83270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Analiza e Shërbimit të Arsimit Parauniversitar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20" y="2108201"/>
            <a:ext cx="10492628" cy="3760891"/>
          </a:xfrm>
        </p:spPr>
        <p:txBody>
          <a:bodyPr>
            <a:normAutofit/>
          </a:bodyPr>
          <a:lstStyle/>
          <a:p>
            <a:r>
              <a:rPr lang="en-US" sz="3200" dirty="0" err="1"/>
              <a:t>Arsimi</a:t>
            </a:r>
            <a:r>
              <a:rPr lang="en-US" sz="3200" dirty="0"/>
              <a:t> </a:t>
            </a:r>
            <a:r>
              <a:rPr lang="en-US" sz="3200" dirty="0" err="1"/>
              <a:t>parashkollor</a:t>
            </a:r>
            <a:r>
              <a:rPr lang="en-US" sz="3200" dirty="0"/>
              <a:t>: </a:t>
            </a:r>
          </a:p>
          <a:p>
            <a:r>
              <a:rPr lang="en-US" sz="3200" dirty="0" err="1"/>
              <a:t>Arsimi</a:t>
            </a:r>
            <a:r>
              <a:rPr lang="en-US" sz="3200" dirty="0"/>
              <a:t> </a:t>
            </a:r>
            <a:r>
              <a:rPr lang="en-US" sz="3200" dirty="0" err="1"/>
              <a:t>bazë</a:t>
            </a:r>
            <a:endParaRPr lang="en-US" sz="3200" dirty="0"/>
          </a:p>
          <a:p>
            <a:r>
              <a:rPr lang="en-US" sz="3200" dirty="0" err="1"/>
              <a:t>Arsimi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mesëm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lartë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orientuar</a:t>
            </a:r>
            <a:r>
              <a:rPr lang="en-US" sz="3200" dirty="0"/>
              <a:t> (professional)</a:t>
            </a:r>
          </a:p>
          <a:p>
            <a:r>
              <a:rPr lang="en-US" sz="3200" dirty="0" err="1"/>
              <a:t>Sfidat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mundësitë</a:t>
            </a:r>
            <a:r>
              <a:rPr lang="en-US" sz="3200" dirty="0"/>
              <a:t> </a:t>
            </a:r>
            <a:r>
              <a:rPr lang="en-US" sz="3200" dirty="0" err="1"/>
              <a:t>për</a:t>
            </a:r>
            <a:r>
              <a:rPr lang="en-US" sz="3200" dirty="0"/>
              <a:t> </a:t>
            </a:r>
            <a:r>
              <a:rPr lang="en-US" sz="3200" dirty="0" err="1"/>
              <a:t>përmirësim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983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Planifikimi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dirty="0" err="1"/>
              <a:t>Burimeve</a:t>
            </a:r>
            <a:r>
              <a:rPr dirty="0"/>
              <a:t> </a:t>
            </a:r>
            <a:r>
              <a:rPr dirty="0" err="1"/>
              <a:t>Financiare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108201"/>
            <a:ext cx="11531600" cy="4463196"/>
          </a:xfrm>
        </p:spPr>
        <p:txBody>
          <a:bodyPr>
            <a:normAutofit fontScale="77500" lnSpcReduction="20000"/>
          </a:bodyPr>
          <a:lstStyle/>
          <a:p>
            <a:r>
              <a:rPr sz="3100" b="1" dirty="0" err="1"/>
              <a:t>Burimet</a:t>
            </a:r>
            <a:r>
              <a:rPr sz="3100" b="1" dirty="0"/>
              <a:t> </a:t>
            </a:r>
            <a:r>
              <a:rPr sz="3100" b="1" dirty="0" err="1"/>
              <a:t>financiare</a:t>
            </a:r>
            <a:r>
              <a:rPr lang="en-US" sz="3100" b="1" dirty="0"/>
              <a:t>: </a:t>
            </a:r>
            <a:r>
              <a:rPr lang="en-US" sz="3100" dirty="0" err="1"/>
              <a:t>Buxheti</a:t>
            </a:r>
            <a:r>
              <a:rPr lang="en-US" sz="3100" dirty="0"/>
              <a:t> </a:t>
            </a:r>
            <a:r>
              <a:rPr lang="en-US" sz="3100" dirty="0" err="1"/>
              <a:t>nga</a:t>
            </a:r>
            <a:r>
              <a:rPr lang="en-US" sz="3100" dirty="0"/>
              <a:t> </a:t>
            </a:r>
            <a:r>
              <a:rPr lang="en-US" sz="3100" dirty="0" err="1"/>
              <a:t>bashkia</a:t>
            </a:r>
            <a:r>
              <a:rPr lang="en-US" sz="3100" dirty="0"/>
              <a:t>, </a:t>
            </a:r>
            <a:r>
              <a:rPr lang="en-US" sz="3100" dirty="0" err="1"/>
              <a:t>fondet</a:t>
            </a:r>
            <a:r>
              <a:rPr lang="en-US" sz="3100" dirty="0"/>
              <a:t> </a:t>
            </a:r>
            <a:r>
              <a:rPr lang="en-US" sz="3100" dirty="0" err="1"/>
              <a:t>shtetërore</a:t>
            </a:r>
            <a:r>
              <a:rPr lang="en-US" sz="3100" dirty="0"/>
              <a:t> </a:t>
            </a:r>
            <a:r>
              <a:rPr lang="en-US" sz="3100" dirty="0" err="1"/>
              <a:t>dhe</a:t>
            </a:r>
            <a:r>
              <a:rPr lang="en-US" sz="3100" dirty="0"/>
              <a:t> </a:t>
            </a:r>
            <a:r>
              <a:rPr lang="en-US" sz="3100" dirty="0" err="1"/>
              <a:t>partneritetet</a:t>
            </a:r>
            <a:r>
              <a:rPr lang="en-US" sz="3100" dirty="0"/>
              <a:t> me </a:t>
            </a:r>
            <a:r>
              <a:rPr lang="en-US" sz="3100" dirty="0" err="1"/>
              <a:t>organizata</a:t>
            </a:r>
            <a:r>
              <a:rPr lang="en-US" sz="3100" dirty="0"/>
              <a:t> </a:t>
            </a:r>
            <a:r>
              <a:rPr lang="en-US" sz="3100" dirty="0" err="1"/>
              <a:t>vendore</a:t>
            </a:r>
            <a:r>
              <a:rPr lang="en-US" sz="3100" dirty="0"/>
              <a:t> </a:t>
            </a:r>
            <a:r>
              <a:rPr lang="en-US" sz="3100" dirty="0" err="1"/>
              <a:t>dhe</a:t>
            </a:r>
            <a:r>
              <a:rPr lang="en-US" sz="3100" dirty="0"/>
              <a:t> </a:t>
            </a:r>
            <a:r>
              <a:rPr lang="en-US" sz="3100" dirty="0" err="1"/>
              <a:t>të</a:t>
            </a:r>
            <a:r>
              <a:rPr lang="en-US" sz="3100" dirty="0"/>
              <a:t> </a:t>
            </a:r>
            <a:r>
              <a:rPr lang="en-US" sz="3100" dirty="0" err="1"/>
              <a:t>huaja</a:t>
            </a:r>
            <a:r>
              <a:rPr lang="en-US" sz="3100" dirty="0"/>
              <a:t>.</a:t>
            </a:r>
            <a:endParaRPr sz="3100" dirty="0"/>
          </a:p>
          <a:p>
            <a:r>
              <a:rPr sz="3100" b="1" dirty="0" err="1"/>
              <a:t>Planifikimi</a:t>
            </a:r>
            <a:r>
              <a:rPr lang="en-US" sz="3100" b="1" dirty="0"/>
              <a:t> </a:t>
            </a:r>
            <a:r>
              <a:rPr lang="en-US" sz="3100" b="1" dirty="0" err="1"/>
              <a:t>i</a:t>
            </a:r>
            <a:r>
              <a:rPr lang="en-US" sz="3100" b="1" dirty="0"/>
              <a:t> </a:t>
            </a:r>
            <a:r>
              <a:rPr sz="3100" b="1" dirty="0" err="1"/>
              <a:t>investimeve</a:t>
            </a:r>
            <a:r>
              <a:rPr sz="3100" b="1" dirty="0"/>
              <a:t> </a:t>
            </a:r>
            <a:r>
              <a:rPr sz="3100" b="1" dirty="0" err="1"/>
              <a:t>kapitale</a:t>
            </a:r>
            <a:r>
              <a:rPr lang="en-US" sz="3100" b="1" dirty="0"/>
              <a:t>: </a:t>
            </a:r>
            <a:r>
              <a:rPr lang="en-US" sz="3100" dirty="0" err="1"/>
              <a:t>Ndërtimi</a:t>
            </a:r>
            <a:r>
              <a:rPr lang="en-US" sz="3100" dirty="0"/>
              <a:t>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kopshteve</a:t>
            </a:r>
            <a:r>
              <a:rPr lang="en-US" sz="3100" dirty="0"/>
              <a:t> apo </a:t>
            </a:r>
            <a:r>
              <a:rPr lang="en-US" sz="3100" dirty="0" err="1"/>
              <a:t>shkollave</a:t>
            </a:r>
            <a:r>
              <a:rPr lang="en-US" sz="3100" dirty="0"/>
              <a:t> </a:t>
            </a:r>
            <a:r>
              <a:rPr lang="en-US" sz="3100" dirty="0" err="1"/>
              <a:t>të</a:t>
            </a:r>
            <a:r>
              <a:rPr lang="en-US" sz="3100" dirty="0"/>
              <a:t> </a:t>
            </a:r>
            <a:r>
              <a:rPr lang="en-US" sz="3100" dirty="0" err="1"/>
              <a:t>reja</a:t>
            </a:r>
            <a:r>
              <a:rPr lang="en-US" sz="3100" dirty="0"/>
              <a:t>, </a:t>
            </a:r>
            <a:r>
              <a:rPr lang="en-US" sz="3100" dirty="0" err="1"/>
              <a:t>rehabilitimi</a:t>
            </a:r>
            <a:r>
              <a:rPr lang="en-US" sz="3100" dirty="0"/>
              <a:t>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institucioneve</a:t>
            </a:r>
            <a:r>
              <a:rPr lang="en-US" sz="3100" dirty="0"/>
              <a:t> </a:t>
            </a:r>
            <a:r>
              <a:rPr lang="en-US" sz="3100" dirty="0" err="1"/>
              <a:t>ekzistuese</a:t>
            </a:r>
            <a:r>
              <a:rPr lang="en-US" sz="3100" dirty="0"/>
              <a:t> </a:t>
            </a:r>
            <a:r>
              <a:rPr lang="en-US" sz="3100" dirty="0" err="1"/>
              <a:t>dhe</a:t>
            </a:r>
            <a:r>
              <a:rPr lang="en-US" sz="3100" dirty="0"/>
              <a:t> </a:t>
            </a:r>
            <a:r>
              <a:rPr lang="en-US" sz="3100" dirty="0" err="1"/>
              <a:t>furnizimi</a:t>
            </a:r>
            <a:r>
              <a:rPr lang="en-US" sz="3100" dirty="0"/>
              <a:t> </a:t>
            </a:r>
            <a:r>
              <a:rPr lang="en-US" sz="3100" dirty="0" err="1"/>
              <a:t>memjete</a:t>
            </a:r>
            <a:r>
              <a:rPr lang="en-US" sz="3100" dirty="0"/>
              <a:t> </a:t>
            </a:r>
            <a:r>
              <a:rPr lang="en-US" sz="3100" dirty="0" err="1"/>
              <a:t>ditaktike</a:t>
            </a:r>
            <a:r>
              <a:rPr lang="en-US" sz="3100" dirty="0"/>
              <a:t>, </a:t>
            </a:r>
            <a:r>
              <a:rPr lang="en-US" sz="3100" dirty="0" err="1"/>
              <a:t>etj</a:t>
            </a:r>
            <a:r>
              <a:rPr lang="en-US" sz="3100" dirty="0"/>
              <a:t>.</a:t>
            </a:r>
          </a:p>
          <a:p>
            <a:pPr marL="114300" indent="0">
              <a:buNone/>
              <a:tabLst>
                <a:tab pos="457200" algn="l"/>
              </a:tabLst>
            </a:pPr>
            <a:r>
              <a:rPr lang="en-US" sz="3100" b="1" dirty="0" err="1"/>
              <a:t>Klasifikimi</a:t>
            </a:r>
            <a:r>
              <a:rPr lang="en-US" sz="3100" b="1" dirty="0"/>
              <a:t> </a:t>
            </a:r>
            <a:r>
              <a:rPr lang="en-US" sz="3100" b="1" dirty="0" err="1"/>
              <a:t>sipas</a:t>
            </a:r>
            <a:r>
              <a:rPr lang="en-US" sz="3100" b="1" dirty="0"/>
              <a:t> </a:t>
            </a:r>
            <a:r>
              <a:rPr lang="en-US" sz="3100" b="1" dirty="0" err="1"/>
              <a:t>burimeve</a:t>
            </a:r>
            <a:endParaRPr lang="en-US" sz="3100" b="1" dirty="0"/>
          </a:p>
          <a:p>
            <a:pPr lvl="0">
              <a:tabLst>
                <a:tab pos="457200" algn="l"/>
              </a:tabLst>
            </a:pPr>
            <a:r>
              <a:rPr lang="en-US" sz="3100" b="1" dirty="0" err="1"/>
              <a:t>Burimet</a:t>
            </a:r>
            <a:r>
              <a:rPr lang="en-US" sz="3100" b="1" dirty="0"/>
              <a:t> </a:t>
            </a:r>
            <a:r>
              <a:rPr lang="en-US" sz="3100" b="1" dirty="0" err="1"/>
              <a:t>njerëzore</a:t>
            </a:r>
            <a:r>
              <a:rPr lang="en-US" sz="3100" b="1" dirty="0"/>
              <a:t>: </a:t>
            </a:r>
            <a:r>
              <a:rPr lang="en-US" sz="3100" dirty="0" err="1"/>
              <a:t>për</a:t>
            </a:r>
            <a:r>
              <a:rPr lang="en-US" sz="3100" dirty="0"/>
              <a:t> </a:t>
            </a:r>
            <a:r>
              <a:rPr lang="en-US" sz="3100" dirty="0" err="1"/>
              <a:t>staf</a:t>
            </a:r>
            <a:r>
              <a:rPr lang="en-US" sz="3100" dirty="0"/>
              <a:t> </a:t>
            </a:r>
            <a:r>
              <a:rPr lang="en-US" sz="3100" dirty="0" err="1"/>
              <a:t>arsimor</a:t>
            </a:r>
            <a:r>
              <a:rPr lang="en-US" sz="3100" dirty="0"/>
              <a:t> (</a:t>
            </a:r>
            <a:r>
              <a:rPr lang="en-US" sz="3100" dirty="0" err="1"/>
              <a:t>parashkollor</a:t>
            </a:r>
            <a:r>
              <a:rPr lang="en-US" sz="3100" dirty="0"/>
              <a:t>) </a:t>
            </a:r>
            <a:r>
              <a:rPr lang="en-US" sz="3100" dirty="0" err="1"/>
              <a:t>dhe</a:t>
            </a:r>
            <a:r>
              <a:rPr lang="en-US" sz="3100" dirty="0"/>
              <a:t> administrative, </a:t>
            </a:r>
            <a:r>
              <a:rPr lang="en-US" sz="3100" dirty="0" err="1"/>
              <a:t>trajnimin</a:t>
            </a:r>
            <a:r>
              <a:rPr lang="en-US" sz="3100" dirty="0"/>
              <a:t> </a:t>
            </a:r>
            <a:r>
              <a:rPr lang="en-US" sz="3100" dirty="0" err="1"/>
              <a:t>dhe</a:t>
            </a:r>
            <a:r>
              <a:rPr lang="en-US" sz="3100" dirty="0"/>
              <a:t> </a:t>
            </a:r>
            <a:r>
              <a:rPr lang="en-US" sz="3100" dirty="0" err="1"/>
              <a:t>zhvillimin</a:t>
            </a:r>
            <a:r>
              <a:rPr lang="en-US" sz="3100" dirty="0"/>
              <a:t> </a:t>
            </a:r>
            <a:r>
              <a:rPr lang="en-US" sz="3100" dirty="0" err="1"/>
              <a:t>profesional</a:t>
            </a:r>
            <a:r>
              <a:rPr lang="en-US" sz="3100" dirty="0"/>
              <a:t> </a:t>
            </a:r>
            <a:r>
              <a:rPr lang="en-US" sz="3100" dirty="0" err="1"/>
              <a:t>të</a:t>
            </a:r>
            <a:r>
              <a:rPr lang="en-US" sz="3100" dirty="0"/>
              <a:t> </a:t>
            </a:r>
            <a:r>
              <a:rPr lang="en-US" sz="3100" dirty="0" err="1"/>
              <a:t>mësuesve</a:t>
            </a:r>
            <a:r>
              <a:rPr lang="en-US" sz="3100" dirty="0"/>
              <a:t> (</a:t>
            </a:r>
            <a:r>
              <a:rPr lang="en-US" sz="3100" dirty="0" err="1"/>
              <a:t>arsimi</a:t>
            </a:r>
            <a:r>
              <a:rPr lang="en-US" sz="3100" dirty="0"/>
              <a:t> </a:t>
            </a:r>
            <a:r>
              <a:rPr lang="en-US" sz="3100" dirty="0" err="1"/>
              <a:t>parashkollor</a:t>
            </a:r>
            <a:r>
              <a:rPr lang="en-US" sz="3100" dirty="0"/>
              <a:t>)  </a:t>
            </a:r>
            <a:r>
              <a:rPr lang="en-US" sz="3100" dirty="0" err="1"/>
              <a:t>dhe</a:t>
            </a:r>
            <a:r>
              <a:rPr lang="en-US" sz="3100" dirty="0"/>
              <a:t> </a:t>
            </a:r>
            <a:r>
              <a:rPr lang="en-US" sz="3100" dirty="0" err="1"/>
              <a:t>menaxherëve</a:t>
            </a:r>
            <a:r>
              <a:rPr lang="en-US" sz="3100" dirty="0"/>
              <a:t> e </a:t>
            </a:r>
            <a:r>
              <a:rPr lang="en-US" sz="3100" dirty="0" err="1"/>
              <a:t>punonjësve</a:t>
            </a:r>
            <a:r>
              <a:rPr lang="en-US" sz="3100" dirty="0"/>
              <a:t> </a:t>
            </a:r>
            <a:r>
              <a:rPr lang="en-US" sz="3100" dirty="0" err="1"/>
              <a:t>të</a:t>
            </a:r>
            <a:r>
              <a:rPr lang="en-US" sz="3100" dirty="0"/>
              <a:t> </a:t>
            </a:r>
            <a:r>
              <a:rPr lang="en-US" sz="3100" dirty="0" err="1"/>
              <a:t>shërbimit</a:t>
            </a:r>
            <a:r>
              <a:rPr lang="en-US" sz="3100" dirty="0"/>
              <a:t>.</a:t>
            </a:r>
          </a:p>
          <a:p>
            <a:pPr lvl="0">
              <a:tabLst>
                <a:tab pos="457200" algn="l"/>
              </a:tabLst>
            </a:pPr>
            <a:r>
              <a:rPr lang="en-US" sz="3100" b="1" dirty="0" err="1"/>
              <a:t>Burimet</a:t>
            </a:r>
            <a:r>
              <a:rPr lang="en-US" sz="3100" b="1" dirty="0"/>
              <a:t> </a:t>
            </a:r>
            <a:r>
              <a:rPr lang="en-US" sz="3100" b="1" dirty="0" err="1"/>
              <a:t>materiale</a:t>
            </a:r>
            <a:r>
              <a:rPr lang="en-US" sz="3100" b="1" dirty="0"/>
              <a:t> </a:t>
            </a:r>
            <a:r>
              <a:rPr lang="en-US" sz="3100" b="1" dirty="0" err="1"/>
              <a:t>dhe</a:t>
            </a:r>
            <a:r>
              <a:rPr lang="en-US" sz="3100" b="1" dirty="0"/>
              <a:t> </a:t>
            </a:r>
            <a:r>
              <a:rPr lang="en-US" sz="3100" b="1" dirty="0" err="1"/>
              <a:t>infrastrukturore</a:t>
            </a:r>
            <a:r>
              <a:rPr lang="en-US" sz="3100" b="1" dirty="0"/>
              <a:t>: </a:t>
            </a:r>
            <a:r>
              <a:rPr lang="en-US" sz="3100" dirty="0" err="1"/>
              <a:t>përmirësimi</a:t>
            </a:r>
            <a:r>
              <a:rPr lang="en-US" sz="3100" dirty="0"/>
              <a:t> I </a:t>
            </a:r>
            <a:r>
              <a:rPr lang="en-US" sz="3100" dirty="0" err="1"/>
              <a:t>kushteve</a:t>
            </a:r>
            <a:r>
              <a:rPr lang="en-US" sz="3100" dirty="0"/>
              <a:t> </a:t>
            </a:r>
            <a:r>
              <a:rPr lang="en-US" sz="3100" dirty="0" err="1"/>
              <a:t>infrastrukturore</a:t>
            </a:r>
            <a:r>
              <a:rPr lang="en-US" sz="3100" dirty="0"/>
              <a:t> </a:t>
            </a:r>
            <a:r>
              <a:rPr lang="en-US" sz="3100" dirty="0" err="1"/>
              <a:t>dhe</a:t>
            </a:r>
            <a:r>
              <a:rPr lang="en-US" sz="3100" dirty="0"/>
              <a:t> </a:t>
            </a:r>
            <a:r>
              <a:rPr lang="en-US" sz="3100" dirty="0" err="1"/>
              <a:t>pajisjeve</a:t>
            </a:r>
            <a:r>
              <a:rPr lang="en-US" sz="3100" dirty="0"/>
              <a:t> </a:t>
            </a:r>
            <a:r>
              <a:rPr lang="en-US" sz="3100" dirty="0" err="1"/>
              <a:t>mësimore</a:t>
            </a:r>
            <a:r>
              <a:rPr lang="en-US" sz="3100" dirty="0"/>
              <a:t>, duke </a:t>
            </a:r>
            <a:r>
              <a:rPr lang="en-US" sz="3100" dirty="0" err="1"/>
              <a:t>përfshirë</a:t>
            </a:r>
            <a:r>
              <a:rPr lang="en-US" sz="3100" dirty="0"/>
              <a:t> </a:t>
            </a:r>
            <a:r>
              <a:rPr lang="en-US" sz="3100" dirty="0" err="1"/>
              <a:t>ndërtimin</a:t>
            </a:r>
            <a:r>
              <a:rPr lang="en-US" sz="3100" dirty="0"/>
              <a:t> e </a:t>
            </a:r>
            <a:r>
              <a:rPr lang="en-US" sz="3100" dirty="0" err="1"/>
              <a:t>kopshteve</a:t>
            </a:r>
            <a:r>
              <a:rPr lang="en-US" sz="3100" dirty="0"/>
              <a:t>, </a:t>
            </a:r>
            <a:r>
              <a:rPr lang="en-US" sz="3100" dirty="0" err="1"/>
              <a:t>shkollave</a:t>
            </a:r>
            <a:r>
              <a:rPr lang="en-US" sz="3100" dirty="0"/>
              <a:t>, </a:t>
            </a:r>
            <a:r>
              <a:rPr lang="en-US" sz="3100" dirty="0" err="1"/>
              <a:t>rikonstruksionin</a:t>
            </a:r>
            <a:r>
              <a:rPr lang="en-US" sz="3100" dirty="0"/>
              <a:t> e </a:t>
            </a:r>
            <a:r>
              <a:rPr lang="en-US" sz="3100" dirty="0" err="1"/>
              <a:t>ambienteve</a:t>
            </a:r>
            <a:r>
              <a:rPr lang="en-US" sz="3100" dirty="0"/>
              <a:t> </a:t>
            </a:r>
            <a:r>
              <a:rPr lang="en-US" sz="3100" dirty="0" err="1"/>
              <a:t>ekzistuese</a:t>
            </a:r>
            <a:r>
              <a:rPr lang="en-US" sz="3100" dirty="0"/>
              <a:t>, </a:t>
            </a:r>
            <a:r>
              <a:rPr lang="en-US" sz="3100" dirty="0" err="1"/>
              <a:t>përmirësimin</a:t>
            </a:r>
            <a:r>
              <a:rPr lang="en-US" sz="3100" dirty="0"/>
              <a:t> e </a:t>
            </a:r>
            <a:r>
              <a:rPr lang="en-US" sz="3100" dirty="0" err="1"/>
              <a:t>klasave</a:t>
            </a:r>
            <a:r>
              <a:rPr lang="en-US" sz="3100" dirty="0"/>
              <a:t> </a:t>
            </a:r>
            <a:r>
              <a:rPr lang="en-US" sz="3100" dirty="0" err="1"/>
              <a:t>dhe</a:t>
            </a:r>
            <a:r>
              <a:rPr lang="en-US" sz="3100" dirty="0"/>
              <a:t> </a:t>
            </a:r>
            <a:r>
              <a:rPr lang="en-US" sz="3100" dirty="0" err="1"/>
              <a:t>furnizimin</a:t>
            </a:r>
            <a:r>
              <a:rPr lang="en-US" sz="3100" dirty="0"/>
              <a:t> me </a:t>
            </a:r>
            <a:r>
              <a:rPr lang="en-US" sz="3100" dirty="0" err="1"/>
              <a:t>mjete</a:t>
            </a:r>
            <a:r>
              <a:rPr lang="en-US" sz="3100" dirty="0"/>
              <a:t>.</a:t>
            </a:r>
          </a:p>
          <a:p>
            <a:endParaRPr lang="en-US" sz="3200" dirty="0"/>
          </a:p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1335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Aktivitete dhe Projekte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" y="1737360"/>
            <a:ext cx="10982960" cy="4834037"/>
          </a:xfrm>
        </p:spPr>
        <p:txBody>
          <a:bodyPr>
            <a:normAutofit fontScale="85000" lnSpcReduction="20000"/>
          </a:bodyPr>
          <a:lstStyle/>
          <a:p>
            <a:pPr marL="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Detajimi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realizohen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secilën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fushë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arsimit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parashkollor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mesëm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Afatet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Përcaktimi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periudhave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kohës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përfshirë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qarta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avancimit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aktorëve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përfshirë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Përcaktimi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aktorët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kyç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implementojnë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përfshirë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drejtorët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shkollave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këshillat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autoritetet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arsimore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Detajimi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shpenzimeve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Përcaktimi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shpenzimeve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burimet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përkatëse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përdoren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implementimin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buSzPct val="100000"/>
              <a:buNone/>
              <a:tabLst>
                <a:tab pos="457200" algn="l"/>
              </a:tabLs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Përmbledhje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investimeve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kapitale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Pasqyrimi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kapitale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planifikuara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infrastrukturën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arsimore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duke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përfshirë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ndërtimin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800100" lvl="1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rikonstruksionin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rehabilitimin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institucioneve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arsimore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800100" lvl="1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pajisje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didaktike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1295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Monitorimi</a:t>
            </a:r>
            <a:r>
              <a:rPr dirty="0"/>
              <a:t> </a:t>
            </a:r>
            <a:r>
              <a:rPr dirty="0" err="1"/>
              <a:t>dhe</a:t>
            </a:r>
            <a:r>
              <a:rPr dirty="0"/>
              <a:t> </a:t>
            </a:r>
            <a:r>
              <a:rPr dirty="0" err="1"/>
              <a:t>Vlerësimi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20" y="2108201"/>
            <a:ext cx="10492628" cy="434339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Indikatorët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performancës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Përcaktimi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treguesve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matshëm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monitorimin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siç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nivelet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regjistrimit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përqindjet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arritjeve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nxënësve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cilësia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mësimdhënies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përfitimet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mësuarit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Planifikimi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vlerësimit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Vendosja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mekanizmave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vlerësimin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zbatimit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ndikimin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zhvillimin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arsimit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bashki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përfshijë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analizën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rezultateve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përmirësimin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efiçiencës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shërbimeve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përmirësimin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kushteve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infrastrukturës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SzPct val="10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Përfshirja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aktorëve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jashtëm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Konsultimi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jashtëm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interesuar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siguruar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vlerësime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pavarura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rekomandime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përmirësime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0422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4914</Words>
  <Application>Microsoft Office PowerPoint</Application>
  <PresentationFormat>Widescreen</PresentationFormat>
  <Paragraphs>563</Paragraphs>
  <Slides>44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</vt:lpstr>
      <vt:lpstr>Fira Sans Extra Condensed</vt:lpstr>
      <vt:lpstr>Noto Sans Symbols</vt:lpstr>
      <vt:lpstr>Palatino Linotype</vt:lpstr>
      <vt:lpstr>Roboto</vt:lpstr>
      <vt:lpstr>Symbol</vt:lpstr>
      <vt:lpstr>Times New Roman</vt:lpstr>
      <vt:lpstr>Wingdings</vt:lpstr>
      <vt:lpstr>RetrospectVTI</vt:lpstr>
      <vt:lpstr>Prezantimi i Planit Tip të Arsimit Parauniversitar Forum i Arsimit </vt:lpstr>
      <vt:lpstr>STRUKTURA E PLANIT TE ARSIMIT </vt:lpstr>
      <vt:lpstr>Kuadri i përgjitshëm ligjor Arsimi parauniversitar</vt:lpstr>
      <vt:lpstr>Hyrje dhe konteksti</vt:lpstr>
      <vt:lpstr>Përmbledhje e Planit</vt:lpstr>
      <vt:lpstr>Analiza e Shërbimit të Arsimit Parauniversitar</vt:lpstr>
      <vt:lpstr>Planifikimi i Burimeve Financiare</vt:lpstr>
      <vt:lpstr>Aktivitete dhe Projekte</vt:lpstr>
      <vt:lpstr>Monitorimi dhe Vlerësimi</vt:lpstr>
      <vt:lpstr>Sfidat dhe mundësitë për përmirësim</vt:lpstr>
      <vt:lpstr>Aspektet te shërbimit që adreson plani i arsimit</vt:lpstr>
      <vt:lpstr>PROCESET E MENAXHIMIT</vt:lpstr>
      <vt:lpstr>Proceset e menaxhimit në Arsimin Parashkollor</vt:lpstr>
      <vt:lpstr>Arsimi parashkollor (planifikimi dhe regjistrimi) Baza ligjore</vt:lpstr>
      <vt:lpstr>Analizë - Arsimi parashkollor (planifikimi dhe regjistrimi) </vt:lpstr>
      <vt:lpstr>Analizë - Arsimi parashkollor  (planifikimi dhe regjistrimi)</vt:lpstr>
      <vt:lpstr>Proceset e menaxhimit në Arsimin Bazë</vt:lpstr>
      <vt:lpstr>Arsimi Bazë (planifikimi dhe regjistrimi)  Baza ligjore</vt:lpstr>
      <vt:lpstr>Analizë - Arsimi Bazë (planifikimi dhe regjistrimi) </vt:lpstr>
      <vt:lpstr>Analizë - Arsimi Bazë (planifikimi dhe regjistrimi) </vt:lpstr>
      <vt:lpstr>Proceset e menaxhimit në Arsimin e mesëm të lartë dhe i orientuar (professional): </vt:lpstr>
      <vt:lpstr>Arsimi parashkollor (Buxhetimi )  Baza ligjore</vt:lpstr>
      <vt:lpstr>Analizë Buxhetimi : Arsimi parashkollor, Bazë, i Mesëm i lartë-I orientuar, profesional </vt:lpstr>
      <vt:lpstr>Analizë Bordet  : Arsimi parashkollor, Bazë, i Mesëm i lartë-I orientuar, profesional </vt:lpstr>
      <vt:lpstr>PROCESET E MBëSHTETëSE</vt:lpstr>
      <vt:lpstr>Proceset mbështetëse në Arsimin Parauniversitar</vt:lpstr>
      <vt:lpstr>Analizë BURIMET NJERËZORE : Arsimi parashkollor</vt:lpstr>
      <vt:lpstr>Analizë Planifikimi i stafit : Arsimi parashkollor </vt:lpstr>
      <vt:lpstr>Planifikimi dhe ndërtimi i objekteve :  Standarte Arsimi parashkollor</vt:lpstr>
      <vt:lpstr>Disa standarte për proceset mbështetëse</vt:lpstr>
      <vt:lpstr>Analizë Planifikimi, ndërtimi i objekteve, ofrimi I shërbimeve mbështetëse: Arsimi parauniversitar</vt:lpstr>
      <vt:lpstr>Analizë Planifikimi, ndërtimi i objekteve, ofrimi I shërbimeve mbështetëse: Arsimi parauniversitar</vt:lpstr>
      <vt:lpstr>Analizë Planifikimi, ndërtimi i objekteve, ofrimi I shërbimeve mbështetëse: Arsimi parauniversitar</vt:lpstr>
      <vt:lpstr>Analizë Planifikimi, ndërtimi i objekteve, ofrimi I shërbimeve mbështetëse: Arsimi parauniversitar</vt:lpstr>
      <vt:lpstr>PROCESET E KRYESORE</vt:lpstr>
      <vt:lpstr>Proceset Kryesore-Aspektet Sociale </vt:lpstr>
      <vt:lpstr>PowerPoint Presentation</vt:lpstr>
      <vt:lpstr> 1. Përfshirja Sociale  </vt:lpstr>
      <vt:lpstr> Koncepti-Përfshirja Sociale </vt:lpstr>
      <vt:lpstr> Përfshirja Sociale:  Plani Kombëtar i Veprimit për Barazi, Përfshirje dhe Pjesëmarrjen e Romëve dhe Egjiptianëve në Republikën e Shqipërisë (2021-2025) &amp; Agjenda Kombëtare për të Drejtat e Fëmijëve (2021 – 2026).</vt:lpstr>
      <vt:lpstr> Përfshirja Sociale:  Plani Kombëtar i Veprimit për Barazi, Përfshirje dhe Pjesëmarrjen e Romëve dhe Egjiptianëve në Republikën e Shqipërisë (2021-2025) &amp; Agjenda Kombëtare për të Drejtat e Fëmijëve (2021 – 2026).</vt:lpstr>
      <vt:lpstr> Identifikimi dhe Rregjistrimi i Fëmijëve në Nevojë për Përfshirje në Arsimin Parashkollor </vt:lpstr>
      <vt:lpstr>PowerPoint Presentation</vt:lpstr>
      <vt:lpstr>Procesi i Vendimarjes  në Këshillin bashkiak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Matja dhe Raportimi i Performancës së Bashkive</dc:title>
  <dc:creator>odeta kromici</dc:creator>
  <cp:lastModifiedBy>Perdorues</cp:lastModifiedBy>
  <cp:revision>49</cp:revision>
  <dcterms:created xsi:type="dcterms:W3CDTF">2021-06-28T08:19:48Z</dcterms:created>
  <dcterms:modified xsi:type="dcterms:W3CDTF">2025-04-01T23:16:29Z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