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72" r:id="rId8"/>
    <p:sldId id="273" r:id="rId9"/>
    <p:sldId id="274" r:id="rId10"/>
    <p:sldId id="261" r:id="rId11"/>
    <p:sldId id="262" r:id="rId12"/>
    <p:sldId id="263" r:id="rId13"/>
    <p:sldId id="264" r:id="rId14"/>
    <p:sldId id="265" r:id="rId15"/>
    <p:sldId id="266" r:id="rId16"/>
    <p:sldId id="275" r:id="rId17"/>
    <p:sldId id="276" r:id="rId18"/>
    <p:sldId id="269" r:id="rId19"/>
    <p:sldId id="270" r:id="rId20"/>
    <p:sldId id="268" r:id="rId21"/>
    <p:sldId id="267" r:id="rId22"/>
    <p:sldId id="279" r:id="rId23"/>
    <p:sldId id="280" r:id="rId24"/>
    <p:sldId id="277" r:id="rId25"/>
    <p:sldId id="278" r:id="rId26"/>
    <p:sldId id="281" r:id="rId27"/>
    <p:sldId id="284" r:id="rId28"/>
    <p:sldId id="285" r:id="rId29"/>
    <p:sldId id="283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33"/>
  </p:normalViewPr>
  <p:slideViewPr>
    <p:cSldViewPr snapToGrid="0">
      <p:cViewPr varScale="1">
        <p:scale>
          <a:sx n="116" d="100"/>
          <a:sy n="116" d="100"/>
        </p:scale>
        <p:origin x="3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Users\denada\Desktop\Helvetas\2021-2022\main%20contracts%202022\Compliancy%20Report%202022\Results%20by%20LGU_me%20trend.xlsx" TargetMode="External" /><Relationship Id="rId2" Type="http://schemas.microsoft.com/office/2011/relationships/chartColorStyle" Target="colors1.xml" /><Relationship Id="rId1" Type="http://schemas.microsoft.com/office/2011/relationships/chartStyle" Target="style1.xml" 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Users\denada\Desktop\Helvetas\2021-2022\main%20contracts%202022\Compliancy%20Report%202022\Results%20by%20LGU_me%20trend.xlsx" TargetMode="External" /><Relationship Id="rId2" Type="http://schemas.microsoft.com/office/2011/relationships/chartColorStyle" Target="colors10.xml" /><Relationship Id="rId1" Type="http://schemas.microsoft.com/office/2011/relationships/chartStyle" Target="style10.xml" 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Users\denada\Desktop\Helvetas\2021-2022\main%20contracts%202022\Compliancy%20Report%202022\Results%20by%20LGU_me%20trend.xlsx" TargetMode="External" /><Relationship Id="rId2" Type="http://schemas.microsoft.com/office/2011/relationships/chartColorStyle" Target="colors11.xml" /><Relationship Id="rId1" Type="http://schemas.microsoft.com/office/2011/relationships/chartStyle" Target="style11.xml" 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Users\denada\Desktop\Helvetas\2021-2022\main%20contracts%202022\Compliancy%20Report%202022\Results%20by%20LGU_me%20trend.xlsx" TargetMode="External" /><Relationship Id="rId2" Type="http://schemas.microsoft.com/office/2011/relationships/chartColorStyle" Target="colors2.xml" /><Relationship Id="rId1" Type="http://schemas.microsoft.com/office/2011/relationships/chartStyle" Target="style2.xml" 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Users\denada\Desktop\Helvetas\2021-2022\main%20contracts%202022\Compliancy%20Report%202022\Results%20by%20LGU_me%20trend.xlsx" TargetMode="External" /><Relationship Id="rId2" Type="http://schemas.microsoft.com/office/2011/relationships/chartColorStyle" Target="colors3.xml" /><Relationship Id="rId1" Type="http://schemas.microsoft.com/office/2011/relationships/chartStyle" Target="style3.xml" 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Users\denada\Desktop\Helvetas\2021-2022\main%20contracts%202022\Compliancy%20Report%202022\Results%20by%20LGU_me%20trend.xlsx" TargetMode="External" /><Relationship Id="rId2" Type="http://schemas.microsoft.com/office/2011/relationships/chartColorStyle" Target="colors4.xml" /><Relationship Id="rId1" Type="http://schemas.microsoft.com/office/2011/relationships/chartStyle" Target="style4.xml" 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Users\denada\Desktop\Helvetas\2021-2022\main%20contracts%202022\Compliancy%20Report%202022\Results%20by%20LGU_me%20trend.xlsx" TargetMode="External" /><Relationship Id="rId2" Type="http://schemas.microsoft.com/office/2011/relationships/chartColorStyle" Target="colors5.xml" /><Relationship Id="rId1" Type="http://schemas.microsoft.com/office/2011/relationships/chartStyle" Target="style5.xml" 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Users\denada\Desktop\Helvetas\2021-2022\main%20contracts%202022\Compliancy%20Report%202022\Results%20by%20LGU_me%20trend.xlsx" TargetMode="External" /><Relationship Id="rId2" Type="http://schemas.microsoft.com/office/2011/relationships/chartColorStyle" Target="colors6.xml" /><Relationship Id="rId1" Type="http://schemas.microsoft.com/office/2011/relationships/chartStyle" Target="style6.xml" 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Users\denada\Desktop\Helvetas\2021-2022\main%20contracts%202022\Compliancy%20Report%202022\Results%20by%20LGU_me%20trend.xlsx" TargetMode="External" /><Relationship Id="rId2" Type="http://schemas.microsoft.com/office/2011/relationships/chartColorStyle" Target="colors7.xml" /><Relationship Id="rId1" Type="http://schemas.microsoft.com/office/2011/relationships/chartStyle" Target="style7.xml" 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Users\denada\Desktop\Helvetas\2021-2022\main%20contracts%202022\Compliancy%20Report%202022\Results%20by%20LGU_me%20trend.xlsx" TargetMode="External" /><Relationship Id="rId2" Type="http://schemas.microsoft.com/office/2011/relationships/chartColorStyle" Target="colors8.xml" /><Relationship Id="rId1" Type="http://schemas.microsoft.com/office/2011/relationships/chartStyle" Target="style8.xml" 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Users\denada\Desktop\Helvetas\2021-2022\main%20contracts%202022\Compliancy%20Report%202022\Results%20by%20LGU_me%20trend.xlsx" TargetMode="External" /><Relationship Id="rId2" Type="http://schemas.microsoft.com/office/2011/relationships/chartColorStyle" Target="colors9.xml" /><Relationship Id="rId1" Type="http://schemas.microsoft.com/office/2011/relationships/chartStyle" Target="style9.xml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600" dirty="0" err="1"/>
              <a:t>Raporti</a:t>
            </a:r>
            <a:r>
              <a:rPr lang="en-GB" sz="1600" dirty="0"/>
              <a:t> </a:t>
            </a:r>
            <a:r>
              <a:rPr lang="en-GB" sz="1600" dirty="0" err="1"/>
              <a:t>i</a:t>
            </a:r>
            <a:r>
              <a:rPr lang="en-GB" sz="1600" dirty="0"/>
              <a:t> </a:t>
            </a:r>
            <a:r>
              <a:rPr lang="en-GB" sz="1600" dirty="0" err="1"/>
              <a:t>Monitorimit</a:t>
            </a:r>
            <a:r>
              <a:rPr lang="en-GB" sz="1600" dirty="0"/>
              <a:t> </a:t>
            </a:r>
            <a:r>
              <a:rPr lang="en-GB" sz="1600" dirty="0" err="1"/>
              <a:t>të</a:t>
            </a:r>
            <a:r>
              <a:rPr lang="en-GB" sz="1600" dirty="0"/>
              <a:t> </a:t>
            </a:r>
            <a:r>
              <a:rPr lang="en-GB" sz="1600" dirty="0" err="1"/>
              <a:t>Buxhetit</a:t>
            </a:r>
            <a:r>
              <a:rPr lang="en-GB" sz="1600" dirty="0"/>
              <a:t>  I </a:t>
            </a:r>
            <a:r>
              <a:rPr lang="en-GB" sz="1600" dirty="0" err="1"/>
              <a:t>Prodhuar</a:t>
            </a:r>
            <a:endParaRPr lang="en-GB" sz="16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6153846153846159E-3"/>
          <c:y val="0.19261718750000001"/>
          <c:w val="0.94711538461538458"/>
          <c:h val="0.6707747908464567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Sheet1!$A$8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Sheet1!$B$7:$E$7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Sheet1!$B$8:$E$8</c:f>
              <c:numCache>
                <c:formatCode>General</c:formatCode>
                <c:ptCount val="4"/>
                <c:pt idx="0">
                  <c:v>51</c:v>
                </c:pt>
                <c:pt idx="1">
                  <c:v>53</c:v>
                </c:pt>
                <c:pt idx="2">
                  <c:v>53</c:v>
                </c:pt>
                <c:pt idx="3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B8-FF4A-A8D8-85AC0CDC89F9}"/>
            </c:ext>
          </c:extLst>
        </c:ser>
        <c:ser>
          <c:idx val="1"/>
          <c:order val="1"/>
          <c:tx>
            <c:strRef>
              <c:f>Sheet1!$A$9</c:f>
              <c:strCache>
                <c:ptCount val="1"/>
                <c:pt idx="0">
                  <c:v>Partially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Sheet1!$B$7:$E$7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Sheet1!$B$9:$E$9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2BB8-FF4A-A8D8-85AC0CDC89F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-906508896"/>
        <c:axId val="-906506720"/>
      </c:barChart>
      <c:catAx>
        <c:axId val="-9065088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06506720"/>
        <c:crosses val="autoZero"/>
        <c:auto val="1"/>
        <c:lblAlgn val="ctr"/>
        <c:lblOffset val="100"/>
        <c:noMultiLvlLbl val="0"/>
      </c:catAx>
      <c:valAx>
        <c:axId val="-906506720"/>
        <c:scaling>
          <c:orientation val="minMax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-906508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 err="1"/>
              <a:t>Raporti</a:t>
            </a:r>
            <a:r>
              <a:rPr lang="en-US" sz="1600" dirty="0"/>
              <a:t> ne </a:t>
            </a:r>
            <a:r>
              <a:rPr lang="en-US" sz="1600" dirty="0" err="1"/>
              <a:t>ëeb</a:t>
            </a:r>
            <a:r>
              <a:rPr lang="en-US" sz="1600" dirty="0"/>
              <a:t> 2019-2021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Sheet1!$A$153</c:f>
              <c:strCache>
                <c:ptCount val="1"/>
                <c:pt idx="0">
                  <c:v>Raporti ne Web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Sheet1!$B$152:$D$152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Sheet1!$B$153:$D$153</c:f>
              <c:numCache>
                <c:formatCode>General</c:formatCode>
                <c:ptCount val="3"/>
                <c:pt idx="0">
                  <c:v>25</c:v>
                </c:pt>
                <c:pt idx="1">
                  <c:v>35</c:v>
                </c:pt>
                <c:pt idx="2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17-554B-8607-605A3F5D9BB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-661986544"/>
        <c:axId val="-661984912"/>
      </c:barChart>
      <c:catAx>
        <c:axId val="-6619865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661984912"/>
        <c:crosses val="autoZero"/>
        <c:auto val="1"/>
        <c:lblAlgn val="ctr"/>
        <c:lblOffset val="100"/>
        <c:noMultiLvlLbl val="0"/>
      </c:catAx>
      <c:valAx>
        <c:axId val="-6619849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661986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000" b="1" dirty="0"/>
              <a:t>Compliancy Score by Municipality 2018-2021</a:t>
            </a:r>
          </a:p>
        </c:rich>
      </c:tx>
      <c:layout>
        <c:manualLayout>
          <c:xMode val="edge"/>
          <c:yMode val="edge"/>
          <c:x val="9.8700609288027777E-2"/>
          <c:y val="4.4534333457694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4115212224037511E-2"/>
          <c:y val="0.17315801405576967"/>
          <c:w val="0.9258847877759625"/>
          <c:h val="0.556484236795270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Average Score 2018</c:v>
                </c:pt>
                <c:pt idx="1">
                  <c:v>Average Score 2019</c:v>
                </c:pt>
                <c:pt idx="2">
                  <c:v>Average Score 2020</c:v>
                </c:pt>
                <c:pt idx="3">
                  <c:v>Average Score 2021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5</c:v>
                </c:pt>
                <c:pt idx="1">
                  <c:v>6.8</c:v>
                </c:pt>
                <c:pt idx="2">
                  <c:v>9.1999999999999993</c:v>
                </c:pt>
                <c:pt idx="3">
                  <c:v>9.76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78-EC4C-9933-D629490ABFC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-661982192"/>
        <c:axId val="-658627376"/>
      </c:barChart>
      <c:lineChart>
        <c:grouping val="standard"/>
        <c:varyColors val="0"/>
        <c:ser>
          <c:idx val="1"/>
          <c:order val="1"/>
          <c:tx>
            <c:strRef>
              <c:f>Sheet1!$A$3</c:f>
              <c:strCache>
                <c:ptCount val="1"/>
                <c:pt idx="0">
                  <c:v>Max Score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Average Score 2018</c:v>
                </c:pt>
                <c:pt idx="1">
                  <c:v>Average Score 2019</c:v>
                </c:pt>
                <c:pt idx="2">
                  <c:v>Average Score 2020</c:v>
                </c:pt>
                <c:pt idx="3">
                  <c:v>Average Score 2021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11</c:v>
                </c:pt>
                <c:pt idx="1">
                  <c:v>11</c:v>
                </c:pt>
                <c:pt idx="2">
                  <c:v>13</c:v>
                </c:pt>
                <c:pt idx="3">
                  <c:v>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478-EC4C-9933-D629490ABF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661982192"/>
        <c:axId val="-658627376"/>
      </c:lineChart>
      <c:catAx>
        <c:axId val="-661982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658627376"/>
        <c:crosses val="autoZero"/>
        <c:auto val="1"/>
        <c:lblAlgn val="ctr"/>
        <c:lblOffset val="100"/>
        <c:noMultiLvlLbl val="0"/>
      </c:catAx>
      <c:valAx>
        <c:axId val="-6586273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661982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Te ardhurat sipas burimit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Sheet1!$A$55</c:f>
              <c:strCache>
                <c:ptCount val="1"/>
                <c:pt idx="0">
                  <c:v>Po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Sheet1!$B$54:$E$54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Sheet1!$B$55:$E$55</c:f>
              <c:numCache>
                <c:formatCode>General</c:formatCode>
                <c:ptCount val="4"/>
                <c:pt idx="0">
                  <c:v>33</c:v>
                </c:pt>
                <c:pt idx="1">
                  <c:v>24</c:v>
                </c:pt>
                <c:pt idx="2">
                  <c:v>45</c:v>
                </c:pt>
                <c:pt idx="3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B5-5847-A710-6FF184ED960D}"/>
            </c:ext>
          </c:extLst>
        </c:ser>
        <c:ser>
          <c:idx val="1"/>
          <c:order val="1"/>
          <c:tx>
            <c:strRef>
              <c:f>Sheet1!$A$56</c:f>
              <c:strCache>
                <c:ptCount val="1"/>
                <c:pt idx="0">
                  <c:v>Pjeserisht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Sheet1!$B$54:$E$54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Sheet1!$B$56:$E$56</c:f>
              <c:numCache>
                <c:formatCode>General</c:formatCode>
                <c:ptCount val="4"/>
                <c:pt idx="1">
                  <c:v>2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B5-5847-A710-6FF184ED960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-906495296"/>
        <c:axId val="-906505088"/>
      </c:barChart>
      <c:catAx>
        <c:axId val="-9064952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06505088"/>
        <c:crosses val="autoZero"/>
        <c:auto val="1"/>
        <c:lblAlgn val="ctr"/>
        <c:lblOffset val="100"/>
        <c:noMultiLvlLbl val="0"/>
      </c:catAx>
      <c:valAx>
        <c:axId val="-9065050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906495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TE ARDHURAT Plan/FaKt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Sheet1!$A$76</c:f>
              <c:strCache>
                <c:ptCount val="1"/>
                <c:pt idx="0">
                  <c:v>Po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Sheet1!$B$75:$E$75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Sheet1!$B$76:$E$76</c:f>
              <c:numCache>
                <c:formatCode>General</c:formatCode>
                <c:ptCount val="4"/>
                <c:pt idx="0">
                  <c:v>31</c:v>
                </c:pt>
                <c:pt idx="1">
                  <c:v>24</c:v>
                </c:pt>
                <c:pt idx="2">
                  <c:v>42</c:v>
                </c:pt>
                <c:pt idx="3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91-EF4D-B625-1C5CD0749A45}"/>
            </c:ext>
          </c:extLst>
        </c:ser>
        <c:ser>
          <c:idx val="1"/>
          <c:order val="1"/>
          <c:tx>
            <c:strRef>
              <c:f>Sheet1!$A$77</c:f>
              <c:strCache>
                <c:ptCount val="1"/>
                <c:pt idx="0">
                  <c:v>Pjeserisht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Sheet1!$B$75:$E$75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Sheet1!$B$77:$E$77</c:f>
              <c:numCache>
                <c:formatCode>General</c:formatCode>
                <c:ptCount val="4"/>
                <c:pt idx="0">
                  <c:v>1</c:v>
                </c:pt>
                <c:pt idx="1">
                  <c:v>3</c:v>
                </c:pt>
                <c:pt idx="2">
                  <c:v>4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91-EF4D-B625-1C5CD0749A4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-906501280"/>
        <c:axId val="-906495840"/>
      </c:barChart>
      <c:catAx>
        <c:axId val="-9065012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06495840"/>
        <c:crosses val="autoZero"/>
        <c:auto val="1"/>
        <c:lblAlgn val="ctr"/>
        <c:lblOffset val="100"/>
        <c:noMultiLvlLbl val="0"/>
      </c:catAx>
      <c:valAx>
        <c:axId val="-9064958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906501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1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 err="1"/>
              <a:t>Shpenzimet</a:t>
            </a:r>
            <a:r>
              <a:rPr lang="en-US" sz="1600" dirty="0"/>
              <a:t> </a:t>
            </a:r>
            <a:r>
              <a:rPr lang="en-US" sz="1600" dirty="0" err="1"/>
              <a:t>sipas</a:t>
            </a:r>
            <a:r>
              <a:rPr lang="en-US" sz="1600" dirty="0"/>
              <a:t> </a:t>
            </a:r>
            <a:r>
              <a:rPr lang="en-US" sz="1600" dirty="0" err="1"/>
              <a:t>programit</a:t>
            </a:r>
            <a:endParaRPr lang="en-US" sz="16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Sheet1!$A$47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Sheet1!$B$46:$E$46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Sheet1!$B$47:$E$47</c:f>
              <c:numCache>
                <c:formatCode>General</c:formatCode>
                <c:ptCount val="4"/>
                <c:pt idx="0">
                  <c:v>43</c:v>
                </c:pt>
                <c:pt idx="1">
                  <c:v>53</c:v>
                </c:pt>
                <c:pt idx="2">
                  <c:v>52</c:v>
                </c:pt>
                <c:pt idx="3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54-F749-9067-6257E469C1B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serLines>
          <c:spPr>
            <a:ln w="9525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  <c:axId val="-906498560"/>
        <c:axId val="-906498016"/>
      </c:barChart>
      <c:catAx>
        <c:axId val="-9064985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06498016"/>
        <c:crosses val="autoZero"/>
        <c:auto val="1"/>
        <c:lblAlgn val="ctr"/>
        <c:lblOffset val="100"/>
        <c:noMultiLvlLbl val="0"/>
      </c:catAx>
      <c:valAx>
        <c:axId val="-9064980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906498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Shpenzimet sipas Klasifikimit ekonomik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Sheet1!$A$81</c:f>
              <c:strCache>
                <c:ptCount val="1"/>
                <c:pt idx="0">
                  <c:v>Po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Sheet1!$B$80:$E$80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Sheet1!$B$81:$E$81</c:f>
              <c:numCache>
                <c:formatCode>General</c:formatCode>
                <c:ptCount val="4"/>
                <c:pt idx="0">
                  <c:v>32</c:v>
                </c:pt>
                <c:pt idx="1">
                  <c:v>53</c:v>
                </c:pt>
                <c:pt idx="2">
                  <c:v>52</c:v>
                </c:pt>
                <c:pt idx="3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64-244B-ACE0-557CA3A375A2}"/>
            </c:ext>
          </c:extLst>
        </c:ser>
        <c:ser>
          <c:idx val="1"/>
          <c:order val="1"/>
          <c:tx>
            <c:strRef>
              <c:f>Sheet1!$A$82</c:f>
              <c:strCache>
                <c:ptCount val="1"/>
                <c:pt idx="0">
                  <c:v>Pjeserisht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Sheet1!$B$80:$E$80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Sheet1!$B$82:$E$82</c:f>
              <c:numCache>
                <c:formatCode>General</c:formatCode>
                <c:ptCount val="4"/>
                <c:pt idx="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64-244B-ACE0-557CA3A375A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-661989808"/>
        <c:axId val="-661990896"/>
      </c:barChart>
      <c:catAx>
        <c:axId val="-6619898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661990896"/>
        <c:crosses val="autoZero"/>
        <c:auto val="1"/>
        <c:lblAlgn val="ctr"/>
        <c:lblOffset val="100"/>
        <c:noMultiLvlLbl val="0"/>
      </c:catAx>
      <c:valAx>
        <c:axId val="-6619908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661989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800" b="1" dirty="0" err="1"/>
              <a:t>Projektet</a:t>
            </a:r>
            <a:r>
              <a:rPr lang="en-GB" sz="1800" b="1" dirty="0"/>
              <a:t> e </a:t>
            </a:r>
            <a:r>
              <a:rPr lang="en-GB" sz="1800" b="1" dirty="0" err="1"/>
              <a:t>Investimit</a:t>
            </a:r>
            <a:endParaRPr lang="en-GB" sz="1800" b="1" dirty="0"/>
          </a:p>
        </c:rich>
      </c:tx>
      <c:layout>
        <c:manualLayout>
          <c:xMode val="edge"/>
          <c:yMode val="edge"/>
          <c:x val="0.34931933508311463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Sheet1!$A$117</c:f>
              <c:strCache>
                <c:ptCount val="1"/>
                <c:pt idx="0">
                  <c:v>Po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Sheet1!$B$116:$E$116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Sheet1!$B$117:$E$117</c:f>
              <c:numCache>
                <c:formatCode>General</c:formatCode>
                <c:ptCount val="4"/>
                <c:pt idx="0">
                  <c:v>28</c:v>
                </c:pt>
                <c:pt idx="1">
                  <c:v>45</c:v>
                </c:pt>
                <c:pt idx="2">
                  <c:v>50</c:v>
                </c:pt>
                <c:pt idx="3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33-FF45-BBCE-36027C913F32}"/>
            </c:ext>
          </c:extLst>
        </c:ser>
        <c:ser>
          <c:idx val="1"/>
          <c:order val="1"/>
          <c:tx>
            <c:strRef>
              <c:f>Sheet1!$A$118</c:f>
              <c:strCache>
                <c:ptCount val="1"/>
                <c:pt idx="0">
                  <c:v>Pjeserisht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Sheet1!$B$116:$E$116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Sheet1!$B$118:$E$118</c:f>
              <c:numCache>
                <c:formatCode>General</c:formatCode>
                <c:ptCount val="4"/>
                <c:pt idx="1">
                  <c:v>3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33-FF45-BBCE-36027C913F3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-661980016"/>
        <c:axId val="-661989264"/>
      </c:barChart>
      <c:lineChart>
        <c:grouping val="standard"/>
        <c:varyColors val="0"/>
        <c:ser>
          <c:idx val="2"/>
          <c:order val="2"/>
          <c:tx>
            <c:strRef>
              <c:f>Sheet1!$A$119</c:f>
              <c:strCache>
                <c:ptCount val="1"/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Sheet1!$B$116:$E$116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Sheet1!$B$119:$E$119</c:f>
              <c:numCache>
                <c:formatCode>General</c:formatCode>
                <c:ptCount val="4"/>
                <c:pt idx="0">
                  <c:v>61</c:v>
                </c:pt>
                <c:pt idx="1">
                  <c:v>61</c:v>
                </c:pt>
                <c:pt idx="2">
                  <c:v>61</c:v>
                </c:pt>
                <c:pt idx="3">
                  <c:v>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233-FF45-BBCE-36027C913F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661985456"/>
        <c:axId val="-661983280"/>
      </c:lineChart>
      <c:catAx>
        <c:axId val="-661980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661989264"/>
        <c:crosses val="autoZero"/>
        <c:auto val="1"/>
        <c:lblAlgn val="ctr"/>
        <c:lblOffset val="100"/>
        <c:noMultiLvlLbl val="0"/>
      </c:catAx>
      <c:valAx>
        <c:axId val="-661989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661980016"/>
        <c:crosses val="autoZero"/>
        <c:crossBetween val="between"/>
      </c:valAx>
      <c:valAx>
        <c:axId val="-661983280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661985456"/>
        <c:crosses val="max"/>
        <c:crossBetween val="between"/>
      </c:valAx>
      <c:catAx>
        <c:axId val="-6619854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66198328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/>
              <a:t>Raportimi i Treguesve FinANciare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Sheet1!$A$33</c:f>
              <c:strCache>
                <c:ptCount val="1"/>
                <c:pt idx="0">
                  <c:v>Po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Sheet1!$B$32:$E$32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Sheet1!$B$33:$E$33</c:f>
              <c:numCache>
                <c:formatCode>0.00</c:formatCode>
                <c:ptCount val="4"/>
                <c:pt idx="0">
                  <c:v>43</c:v>
                </c:pt>
                <c:pt idx="1">
                  <c:v>39</c:v>
                </c:pt>
                <c:pt idx="2">
                  <c:v>29</c:v>
                </c:pt>
                <c:pt idx="3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D0-2D4C-B58F-A0D70CCDEBD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-661983824"/>
        <c:axId val="-661988176"/>
      </c:barChart>
      <c:catAx>
        <c:axId val="-6619838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661988176"/>
        <c:crosses val="autoZero"/>
        <c:auto val="1"/>
        <c:lblAlgn val="ctr"/>
        <c:lblOffset val="100"/>
        <c:noMultiLvlLbl val="0"/>
      </c:catAx>
      <c:valAx>
        <c:axId val="-661988176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-661983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/>
              <a:t>Treguesit e Performances, Aneksi 3&amp;4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Sheet1!$A$102</c:f>
              <c:strCache>
                <c:ptCount val="1"/>
                <c:pt idx="0">
                  <c:v>Po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Sheet1!$B$101:$E$101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Sheet1!$B$102:$E$102</c:f>
              <c:numCache>
                <c:formatCode>General</c:formatCode>
                <c:ptCount val="4"/>
                <c:pt idx="0">
                  <c:v>3</c:v>
                </c:pt>
                <c:pt idx="1">
                  <c:v>25</c:v>
                </c:pt>
                <c:pt idx="2">
                  <c:v>29</c:v>
                </c:pt>
                <c:pt idx="3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41-D344-876A-E1967868B20A}"/>
            </c:ext>
          </c:extLst>
        </c:ser>
        <c:ser>
          <c:idx val="1"/>
          <c:order val="1"/>
          <c:tx>
            <c:strRef>
              <c:f>Sheet1!$A$103</c:f>
              <c:strCache>
                <c:ptCount val="1"/>
                <c:pt idx="0">
                  <c:v>Pjeserisht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Sheet1!$B$101:$E$101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Sheet1!$B$103:$E$103</c:f>
              <c:numCache>
                <c:formatCode>General</c:formatCode>
                <c:ptCount val="4"/>
                <c:pt idx="1">
                  <c:v>6</c:v>
                </c:pt>
                <c:pt idx="2">
                  <c:v>10</c:v>
                </c:pt>
                <c:pt idx="3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41-D344-876A-E1967868B20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-661987632"/>
        <c:axId val="-661979472"/>
      </c:barChart>
      <c:catAx>
        <c:axId val="-6619876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661979472"/>
        <c:crosses val="autoZero"/>
        <c:auto val="1"/>
        <c:lblAlgn val="ctr"/>
        <c:lblOffset val="100"/>
        <c:noMultiLvlLbl val="0"/>
      </c:catAx>
      <c:valAx>
        <c:axId val="-6619794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661987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 err="1"/>
              <a:t>Raporti</a:t>
            </a:r>
            <a:r>
              <a:rPr lang="en-US" sz="1400" dirty="0"/>
              <a:t> I </a:t>
            </a:r>
            <a:r>
              <a:rPr lang="en-US" sz="1400" dirty="0" err="1"/>
              <a:t>Diskutuar</a:t>
            </a:r>
            <a:r>
              <a:rPr lang="en-US" sz="1400" dirty="0"/>
              <a:t>- </a:t>
            </a:r>
            <a:r>
              <a:rPr lang="en-US" sz="1400" dirty="0" err="1"/>
              <a:t>Trendi</a:t>
            </a:r>
            <a:r>
              <a:rPr lang="en-US" sz="1400" dirty="0"/>
              <a:t> 2019-2021</a:t>
            </a:r>
          </a:p>
        </c:rich>
      </c:tx>
      <c:layout>
        <c:manualLayout>
          <c:xMode val="edge"/>
          <c:yMode val="edge"/>
          <c:x val="0.13910583678918423"/>
          <c:y val="3.332567005766614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Sheet1!$A$149</c:f>
              <c:strCache>
                <c:ptCount val="1"/>
                <c:pt idx="0">
                  <c:v>Raporti I Diskutuar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Sheet1!$B$148:$D$148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Sheet1!$B$149:$D$149</c:f>
              <c:numCache>
                <c:formatCode>General</c:formatCode>
                <c:ptCount val="3"/>
                <c:pt idx="0">
                  <c:v>36</c:v>
                </c:pt>
                <c:pt idx="1">
                  <c:v>47</c:v>
                </c:pt>
                <c:pt idx="2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2D-094D-AB31-EDF1A546B69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-661987088"/>
        <c:axId val="-661978928"/>
      </c:barChart>
      <c:catAx>
        <c:axId val="-6619870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661978928"/>
        <c:crosses val="autoZero"/>
        <c:auto val="1"/>
        <c:lblAlgn val="ctr"/>
        <c:lblOffset val="100"/>
        <c:noMultiLvlLbl val="0"/>
      </c:catAx>
      <c:valAx>
        <c:axId val="-6619789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661987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4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7.xml" /><Relationship Id="rId4" Type="http://schemas.openxmlformats.org/officeDocument/2006/relationships/chart" Target="../charts/chart4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 /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7.xml" /><Relationship Id="rId4" Type="http://schemas.openxmlformats.org/officeDocument/2006/relationships/chart" Target="../charts/chart5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 /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 /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7.xml" /><Relationship Id="rId4" Type="http://schemas.openxmlformats.org/officeDocument/2006/relationships/chart" Target="../charts/chart6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 /><Relationship Id="rId2" Type="http://schemas.openxmlformats.org/officeDocument/2006/relationships/image" Target="../media/image23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5.pn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 /><Relationship Id="rId2" Type="http://schemas.openxmlformats.org/officeDocument/2006/relationships/image" Target="../media/image26.pn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 /><Relationship Id="rId2" Type="http://schemas.openxmlformats.org/officeDocument/2006/relationships/image" Target="../media/image29.png" /><Relationship Id="rId1" Type="http://schemas.openxmlformats.org/officeDocument/2006/relationships/slideLayout" Target="../slideLayouts/slideLayout7.xml" /><Relationship Id="rId4" Type="http://schemas.openxmlformats.org/officeDocument/2006/relationships/chart" Target="../charts/chart7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 /><Relationship Id="rId2" Type="http://schemas.openxmlformats.org/officeDocument/2006/relationships/image" Target="../media/image31.png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 /><Relationship Id="rId2" Type="http://schemas.openxmlformats.org/officeDocument/2006/relationships/image" Target="../media/image33.pn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35.png" /><Relationship Id="rId4" Type="http://schemas.openxmlformats.org/officeDocument/2006/relationships/chart" Target="../charts/chart8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 /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 /><Relationship Id="rId2" Type="http://schemas.openxmlformats.org/officeDocument/2006/relationships/image" Target="../media/image37.png" /><Relationship Id="rId1" Type="http://schemas.openxmlformats.org/officeDocument/2006/relationships/slideLayout" Target="../slideLayouts/slideLayout7.xml" /><Relationship Id="rId4" Type="http://schemas.openxmlformats.org/officeDocument/2006/relationships/chart" Target="../charts/chart9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 /><Relationship Id="rId1" Type="http://schemas.openxmlformats.org/officeDocument/2006/relationships/slideLayout" Target="../slideLayouts/slideLayout7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 /><Relationship Id="rId2" Type="http://schemas.openxmlformats.org/officeDocument/2006/relationships/chart" Target="../charts/chart10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1.png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 /><Relationship Id="rId1" Type="http://schemas.openxmlformats.org/officeDocument/2006/relationships/slideLayout" Target="../slideLayouts/slideLayout7.xm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 /><Relationship Id="rId2" Type="http://schemas.openxmlformats.org/officeDocument/2006/relationships/chart" Target="../charts/chart11.xml" /><Relationship Id="rId1" Type="http://schemas.openxmlformats.org/officeDocument/2006/relationships/slideLayout" Target="../slideLayouts/slideLayout7.xml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 /><Relationship Id="rId2" Type="http://schemas.openxmlformats.org/officeDocument/2006/relationships/image" Target="../media/image44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4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chart" Target="../charts/chart1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5.png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7.xml" /><Relationship Id="rId4" Type="http://schemas.openxmlformats.org/officeDocument/2006/relationships/chart" Target="../charts/char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7.xml" /><Relationship Id="rId4" Type="http://schemas.openxmlformats.org/officeDocument/2006/relationships/chart" Target="../charts/chart3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1460B-4C2B-18D3-C44F-F7A6EE64A3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b="1" dirty="0" err="1"/>
              <a:t>Raporti</a:t>
            </a:r>
            <a:r>
              <a:rPr lang="en-US" sz="4800" b="1" dirty="0"/>
              <a:t> </a:t>
            </a:r>
            <a:r>
              <a:rPr lang="en-US" sz="4800" b="1" dirty="0" err="1"/>
              <a:t>i</a:t>
            </a:r>
            <a:r>
              <a:rPr lang="en-US" sz="4800" b="1" dirty="0"/>
              <a:t> </a:t>
            </a:r>
            <a:r>
              <a:rPr lang="en-US" sz="4800" b="1" dirty="0" err="1"/>
              <a:t>Përputhshmërisë</a:t>
            </a:r>
            <a:r>
              <a:rPr lang="en-US" sz="4800" b="1" dirty="0"/>
              <a:t> </a:t>
            </a:r>
            <a:r>
              <a:rPr lang="en-US" sz="4800" b="1" dirty="0" err="1"/>
              <a:t>të</a:t>
            </a:r>
            <a:r>
              <a:rPr lang="en-US" sz="4800" b="1" dirty="0"/>
              <a:t> </a:t>
            </a:r>
            <a:r>
              <a:rPr lang="en-US" sz="4800" b="1" dirty="0" err="1"/>
              <a:t>Monitorimit</a:t>
            </a:r>
            <a:r>
              <a:rPr lang="en-US" sz="4800" b="1" dirty="0"/>
              <a:t> </a:t>
            </a:r>
            <a:r>
              <a:rPr lang="en-US" sz="4800" b="1" dirty="0" err="1"/>
              <a:t>të</a:t>
            </a:r>
            <a:r>
              <a:rPr lang="en-US" sz="4800" b="1" dirty="0"/>
              <a:t> </a:t>
            </a:r>
            <a:r>
              <a:rPr lang="en-US" sz="4800" b="1" dirty="0" err="1"/>
              <a:t>Zbatimit</a:t>
            </a:r>
            <a:r>
              <a:rPr lang="en-US" sz="4800" b="1" dirty="0"/>
              <a:t> </a:t>
            </a:r>
            <a:r>
              <a:rPr lang="en-US" sz="4800" b="1" dirty="0" err="1"/>
              <a:t>të</a:t>
            </a:r>
            <a:r>
              <a:rPr lang="en-US" sz="4800" b="1" dirty="0"/>
              <a:t> </a:t>
            </a:r>
            <a:r>
              <a:rPr lang="en-US" sz="4800" b="1" dirty="0" err="1"/>
              <a:t>Buxhetit</a:t>
            </a:r>
            <a:r>
              <a:rPr lang="en-US" sz="4800" b="1" dirty="0"/>
              <a:t> </a:t>
            </a:r>
            <a:r>
              <a:rPr lang="en-US" sz="4800" b="1" dirty="0" err="1"/>
              <a:t>në</a:t>
            </a:r>
            <a:r>
              <a:rPr lang="en-US" sz="4800" b="1" dirty="0"/>
              <a:t> Nivel </a:t>
            </a:r>
            <a:r>
              <a:rPr lang="en-US" sz="4800" b="1" dirty="0" err="1"/>
              <a:t>Bashkie</a:t>
            </a:r>
            <a:r>
              <a:rPr lang="en-US" sz="4800" b="1" dirty="0"/>
              <a:t> -2021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4E79B3-600C-2944-CE78-690C87FF25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4615069"/>
            <a:ext cx="8676222" cy="1905000"/>
          </a:xfrm>
        </p:spPr>
        <p:txBody>
          <a:bodyPr>
            <a:normAutofit/>
          </a:bodyPr>
          <a:lstStyle/>
          <a:p>
            <a:r>
              <a:rPr lang="en-US" sz="2400" dirty="0"/>
              <a:t>Fran Brahimi- </a:t>
            </a:r>
            <a:r>
              <a:rPr lang="en-US" sz="2400" dirty="0" err="1"/>
              <a:t>Drejtor</a:t>
            </a:r>
            <a:r>
              <a:rPr lang="en-US" sz="2400" dirty="0"/>
              <a:t> I </a:t>
            </a:r>
            <a:r>
              <a:rPr lang="en-US" sz="2400" dirty="0" err="1"/>
              <a:t>Financave</a:t>
            </a:r>
            <a:r>
              <a:rPr lang="en-US" sz="2400" dirty="0"/>
              <a:t> </a:t>
            </a:r>
            <a:r>
              <a:rPr lang="en-US" sz="2400" dirty="0" err="1"/>
              <a:t>Vendore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96402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91840A-4457-4572-97B6-C9106E468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3887" y="0"/>
            <a:ext cx="4610721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DCA976-7B34-D8CE-CDF1-F70B76643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6254" y="0"/>
            <a:ext cx="1415746" cy="842963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339F3FE0-FBA1-A89A-9D70-6D971FFDC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5385" y="0"/>
            <a:ext cx="8329273" cy="1921669"/>
          </a:xfrm>
        </p:spPr>
        <p:txBody>
          <a:bodyPr/>
          <a:lstStyle/>
          <a:p>
            <a:r>
              <a:rPr lang="en-US" b="1" dirty="0" err="1"/>
              <a:t>Shpenzimet</a:t>
            </a:r>
            <a:r>
              <a:rPr lang="en-US" b="1" dirty="0"/>
              <a:t> </a:t>
            </a:r>
            <a:r>
              <a:rPr lang="en-US" b="1" dirty="0" err="1"/>
              <a:t>sipaS</a:t>
            </a:r>
            <a:r>
              <a:rPr lang="en-US" b="1" dirty="0"/>
              <a:t> </a:t>
            </a:r>
            <a:r>
              <a:rPr lang="en-US" b="1" dirty="0" err="1"/>
              <a:t>Programeve</a:t>
            </a:r>
            <a:r>
              <a:rPr lang="en-US" b="1" dirty="0"/>
              <a:t> </a:t>
            </a:r>
            <a:r>
              <a:rPr lang="en-US" b="1" dirty="0" err="1"/>
              <a:t>Buxhetore</a:t>
            </a:r>
            <a:endParaRPr lang="en-US" b="1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0FE139E-B8B3-F48B-EC06-B4C14CACC4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2802" y="1614488"/>
            <a:ext cx="8121086" cy="5243512"/>
          </a:xfrm>
        </p:spPr>
        <p:txBody>
          <a:bodyPr>
            <a:normAutofit/>
          </a:bodyPr>
          <a:lstStyle/>
          <a:p>
            <a:pPr marL="228600" indent="-338328" defTabSz="914400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2400" dirty="0"/>
              <a:t>55 bashkia </a:t>
            </a:r>
            <a:r>
              <a:rPr lang="en-US" sz="2400" dirty="0" err="1"/>
              <a:t>kanë</a:t>
            </a:r>
            <a:r>
              <a:rPr lang="en-US" sz="2400" dirty="0"/>
              <a:t> </a:t>
            </a:r>
            <a:r>
              <a:rPr lang="en-US" sz="2400" dirty="0" err="1"/>
              <a:t>raportuar</a:t>
            </a:r>
            <a:r>
              <a:rPr lang="en-US" sz="2400" dirty="0"/>
              <a:t> </a:t>
            </a:r>
            <a:r>
              <a:rPr lang="en-US" sz="2400" dirty="0" err="1"/>
              <a:t>shpenzimet</a:t>
            </a:r>
            <a:r>
              <a:rPr lang="en-US" sz="2400" dirty="0"/>
              <a:t> </a:t>
            </a:r>
            <a:r>
              <a:rPr lang="en-US" sz="2400" dirty="0" err="1"/>
              <a:t>sipas</a:t>
            </a:r>
            <a:r>
              <a:rPr lang="en-US" sz="2400" dirty="0"/>
              <a:t> </a:t>
            </a:r>
            <a:r>
              <a:rPr lang="en-US" sz="2400" dirty="0" err="1"/>
              <a:t>programeve</a:t>
            </a:r>
            <a:r>
              <a:rPr lang="en-US" sz="2400" dirty="0"/>
              <a:t> </a:t>
            </a:r>
            <a:r>
              <a:rPr lang="en-US" sz="2400" dirty="0" err="1"/>
              <a:t>buxhetore</a:t>
            </a:r>
            <a:r>
              <a:rPr lang="en-US" sz="2400" dirty="0"/>
              <a:t>, 6 </a:t>
            </a:r>
            <a:r>
              <a:rPr lang="en-US" sz="2400" dirty="0" err="1"/>
              <a:t>bashki</a:t>
            </a:r>
            <a:r>
              <a:rPr lang="en-US" sz="2400" dirty="0"/>
              <a:t> Jo;</a:t>
            </a:r>
          </a:p>
          <a:p>
            <a:pPr marL="0" indent="0" defTabSz="914400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None/>
            </a:pPr>
            <a:r>
              <a:rPr lang="en-US" sz="2400" dirty="0" err="1"/>
              <a:t>Krahasim</a:t>
            </a:r>
            <a:r>
              <a:rPr lang="en-US" sz="2400" dirty="0"/>
              <a:t> 2021-2020</a:t>
            </a:r>
          </a:p>
          <a:p>
            <a:pPr marL="228600" indent="-338328" defTabSz="914400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2400" dirty="0"/>
              <a:t>52 </a:t>
            </a:r>
            <a:r>
              <a:rPr lang="en-US" sz="2400" dirty="0" err="1"/>
              <a:t>bshki</a:t>
            </a:r>
            <a:r>
              <a:rPr lang="en-US" sz="2400" dirty="0"/>
              <a:t> </a:t>
            </a:r>
            <a:r>
              <a:rPr lang="en-US" sz="2400" dirty="0" err="1"/>
              <a:t>kanë</a:t>
            </a:r>
            <a:r>
              <a:rPr lang="en-US" sz="2400" dirty="0"/>
              <a:t> </a:t>
            </a:r>
            <a:r>
              <a:rPr lang="en-US" sz="2400" dirty="0" err="1"/>
              <a:t>raportuar</a:t>
            </a:r>
            <a:r>
              <a:rPr lang="en-US" sz="2400" dirty="0"/>
              <a:t>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  <a:r>
              <a:rPr lang="en-US" sz="2400" dirty="0" err="1"/>
              <a:t>nje</a:t>
            </a:r>
            <a:r>
              <a:rPr lang="en-US" sz="2400" dirty="0"/>
              <a:t> vit </a:t>
            </a:r>
            <a:r>
              <a:rPr lang="en-US" sz="2400" dirty="0" err="1"/>
              <a:t>më</a:t>
            </a:r>
            <a:r>
              <a:rPr lang="en-US" sz="2400" dirty="0"/>
              <a:t> </a:t>
            </a:r>
            <a:r>
              <a:rPr lang="en-US" sz="2400" dirty="0" err="1"/>
              <a:t>Parë</a:t>
            </a:r>
            <a:r>
              <a:rPr lang="en-US" sz="2400" dirty="0"/>
              <a:t>;</a:t>
            </a:r>
          </a:p>
          <a:p>
            <a:pPr marL="228600" indent="-338328" defTabSz="914400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2400" dirty="0"/>
              <a:t> 6 </a:t>
            </a:r>
            <a:r>
              <a:rPr lang="en-US" sz="2400" dirty="0" err="1"/>
              <a:t>nuk</a:t>
            </a:r>
            <a:r>
              <a:rPr lang="en-US" sz="2400" dirty="0"/>
              <a:t> e </a:t>
            </a:r>
            <a:r>
              <a:rPr lang="en-US" sz="2400" dirty="0" err="1"/>
              <a:t>kane</a:t>
            </a:r>
            <a:r>
              <a:rPr lang="en-US" sz="2400" dirty="0"/>
              <a:t> </a:t>
            </a:r>
            <a:r>
              <a:rPr lang="en-US" sz="2400" dirty="0" err="1"/>
              <a:t>plotesuar</a:t>
            </a:r>
            <a:r>
              <a:rPr lang="en-US" sz="2400" dirty="0"/>
              <a:t>;</a:t>
            </a:r>
          </a:p>
          <a:p>
            <a:pPr marL="228600" indent="-338328" defTabSz="914400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2400" dirty="0"/>
              <a:t>3 </a:t>
            </a:r>
            <a:r>
              <a:rPr lang="en-US" sz="2400" dirty="0" err="1"/>
              <a:t>bashki</a:t>
            </a:r>
            <a:r>
              <a:rPr lang="en-US" sz="2400" dirty="0"/>
              <a:t> </a:t>
            </a:r>
            <a:r>
              <a:rPr lang="en-US" sz="2400" dirty="0" err="1"/>
              <a:t>kane</a:t>
            </a:r>
            <a:r>
              <a:rPr lang="en-US" sz="2400" dirty="0"/>
              <a:t> </a:t>
            </a:r>
            <a:r>
              <a:rPr lang="en-US" sz="2400" dirty="0" err="1"/>
              <a:t>shenuar</a:t>
            </a:r>
            <a:r>
              <a:rPr lang="en-US" sz="2400" dirty="0"/>
              <a:t> </a:t>
            </a:r>
            <a:r>
              <a:rPr lang="en-US" sz="2400" dirty="0" err="1"/>
              <a:t>përmirësim</a:t>
            </a:r>
            <a:r>
              <a:rPr lang="en-US" sz="2400" dirty="0"/>
              <a:t>.</a:t>
            </a:r>
          </a:p>
          <a:p>
            <a:pPr marL="0" indent="0" defTabSz="914400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None/>
            </a:pPr>
            <a:endParaRPr lang="en-US" sz="2400" dirty="0"/>
          </a:p>
          <a:p>
            <a:pPr marL="0" indent="0" defTabSz="914400">
              <a:lnSpc>
                <a:spcPct val="110000"/>
              </a:lnSpc>
              <a:spcBef>
                <a:spcPts val="500"/>
              </a:spcBef>
              <a:buClr>
                <a:schemeClr val="accent6"/>
              </a:buClr>
              <a:buSzPct val="90000"/>
              <a:buNone/>
            </a:pPr>
            <a:r>
              <a:rPr lang="en-US" sz="2400" dirty="0" err="1"/>
              <a:t>Trendi</a:t>
            </a:r>
            <a:r>
              <a:rPr lang="en-US" sz="2400" dirty="0"/>
              <a:t> 2018-2021</a:t>
            </a:r>
          </a:p>
          <a:p>
            <a:pPr marL="0" indent="0" defTabSz="914400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None/>
            </a:pPr>
            <a:endParaRPr lang="en-US" sz="2400" dirty="0"/>
          </a:p>
        </p:txBody>
      </p:sp>
      <p:sp>
        <p:nvSpPr>
          <p:cNvPr id="2" name="Up Arrow 1">
            <a:extLst>
              <a:ext uri="{FF2B5EF4-FFF2-40B4-BE49-F238E27FC236}">
                <a16:creationId xmlns:a16="http://schemas.microsoft.com/office/drawing/2014/main" id="{F1F7FEAF-5E9E-9438-D70F-69EB90D32388}"/>
              </a:ext>
            </a:extLst>
          </p:cNvPr>
          <p:cNvSpPr/>
          <p:nvPr/>
        </p:nvSpPr>
        <p:spPr>
          <a:xfrm>
            <a:off x="2728912" y="5472113"/>
            <a:ext cx="571500" cy="671512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291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2935AF-3B91-BCEA-B6C9-267AE99AD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15762"/>
            <a:ext cx="5146675" cy="33422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95D94DA-DA5D-4B3A-BAF8-9CDBF83CB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0765" y="3515762"/>
            <a:ext cx="6401236" cy="3342238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273D31B-C538-CCF2-777A-CBB4B5D0C2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9375218"/>
              </p:ext>
            </p:extLst>
          </p:nvPr>
        </p:nvGraphicFramePr>
        <p:xfrm>
          <a:off x="3504765" y="2286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7111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C41708-3E06-6FB0-6684-2C4611EEE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0348" y="0"/>
            <a:ext cx="3631095" cy="6858000"/>
          </a:xfrm>
          <a:prstGeom prst="rect">
            <a:avLst/>
          </a:prstGeom>
        </p:spPr>
      </p:pic>
      <p:sp>
        <p:nvSpPr>
          <p:cNvPr id="4" name="Title 9">
            <a:extLst>
              <a:ext uri="{FF2B5EF4-FFF2-40B4-BE49-F238E27FC236}">
                <a16:creationId xmlns:a16="http://schemas.microsoft.com/office/drawing/2014/main" id="{E5B97466-9426-CBA2-A3A4-CEBC74A7566F}"/>
              </a:ext>
            </a:extLst>
          </p:cNvPr>
          <p:cNvSpPr txBox="1">
            <a:spLocks/>
          </p:cNvSpPr>
          <p:nvPr/>
        </p:nvSpPr>
        <p:spPr>
          <a:xfrm>
            <a:off x="122803" y="250030"/>
            <a:ext cx="8788149" cy="1921669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err="1"/>
              <a:t>Shpenzimet</a:t>
            </a:r>
            <a:r>
              <a:rPr lang="en-US" b="1" dirty="0"/>
              <a:t> </a:t>
            </a:r>
            <a:r>
              <a:rPr lang="en-US" b="1" dirty="0" err="1"/>
              <a:t>sipaS</a:t>
            </a:r>
            <a:r>
              <a:rPr lang="en-US" b="1" dirty="0"/>
              <a:t> </a:t>
            </a:r>
            <a:r>
              <a:rPr lang="en-US" b="1" dirty="0" err="1"/>
              <a:t>Klasifikimit</a:t>
            </a:r>
            <a:r>
              <a:rPr lang="en-US" b="1" dirty="0"/>
              <a:t> </a:t>
            </a:r>
            <a:r>
              <a:rPr lang="en-US" b="1" dirty="0" err="1"/>
              <a:t>Ekonomik</a:t>
            </a:r>
            <a:endParaRPr lang="en-US" b="1" dirty="0"/>
          </a:p>
        </p:txBody>
      </p:sp>
      <p:sp>
        <p:nvSpPr>
          <p:cNvPr id="2" name="Content Placeholder 10">
            <a:extLst>
              <a:ext uri="{FF2B5EF4-FFF2-40B4-BE49-F238E27FC236}">
                <a16:creationId xmlns:a16="http://schemas.microsoft.com/office/drawing/2014/main" id="{8F735C5A-770A-7EDA-8F6C-8EC49102A89A}"/>
              </a:ext>
            </a:extLst>
          </p:cNvPr>
          <p:cNvSpPr txBox="1">
            <a:spLocks/>
          </p:cNvSpPr>
          <p:nvPr/>
        </p:nvSpPr>
        <p:spPr>
          <a:xfrm>
            <a:off x="122802" y="1614488"/>
            <a:ext cx="8788149" cy="524351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228600" indent="-338328" defTabSz="914400">
              <a:lnSpc>
                <a:spcPct val="110000"/>
              </a:lnSpc>
              <a:spcBef>
                <a:spcPts val="5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2400" dirty="0"/>
              <a:t>55 </a:t>
            </a:r>
            <a:r>
              <a:rPr lang="en-US" sz="2400" dirty="0" err="1"/>
              <a:t>bashki</a:t>
            </a:r>
            <a:r>
              <a:rPr lang="en-US" sz="2400" dirty="0"/>
              <a:t> </a:t>
            </a:r>
            <a:r>
              <a:rPr lang="en-US" sz="2400" dirty="0" err="1"/>
              <a:t>kanë</a:t>
            </a:r>
            <a:r>
              <a:rPr lang="en-US" sz="2400" dirty="0"/>
              <a:t> </a:t>
            </a:r>
            <a:r>
              <a:rPr lang="en-US" sz="2400" dirty="0" err="1"/>
              <a:t>raportuar</a:t>
            </a:r>
            <a:r>
              <a:rPr lang="en-US" sz="2400" dirty="0"/>
              <a:t> </a:t>
            </a:r>
            <a:r>
              <a:rPr lang="en-US" sz="2400" dirty="0" err="1"/>
              <a:t>shpenzimet</a:t>
            </a:r>
            <a:r>
              <a:rPr lang="en-US" sz="2400" dirty="0"/>
              <a:t> </a:t>
            </a:r>
            <a:r>
              <a:rPr lang="en-US" sz="2400" dirty="0" err="1"/>
              <a:t>sipas</a:t>
            </a:r>
            <a:r>
              <a:rPr lang="en-US" sz="2400" dirty="0"/>
              <a:t> </a:t>
            </a:r>
            <a:r>
              <a:rPr lang="en-US" sz="2400" dirty="0" err="1"/>
              <a:t>klasifikimit</a:t>
            </a:r>
            <a:r>
              <a:rPr lang="en-US" sz="2400" dirty="0"/>
              <a:t> </a:t>
            </a:r>
            <a:r>
              <a:rPr lang="en-US" sz="2400" dirty="0" err="1"/>
              <a:t>ekonomik</a:t>
            </a:r>
            <a:r>
              <a:rPr lang="en-US" sz="2400" dirty="0"/>
              <a:t>, 6 </a:t>
            </a:r>
            <a:r>
              <a:rPr lang="en-US" sz="2400" dirty="0" err="1"/>
              <a:t>bashki</a:t>
            </a:r>
            <a:r>
              <a:rPr lang="en-US" sz="2400" dirty="0"/>
              <a:t> Jo;</a:t>
            </a:r>
          </a:p>
          <a:p>
            <a:pPr marL="0" indent="0" defTabSz="914400">
              <a:lnSpc>
                <a:spcPct val="110000"/>
              </a:lnSpc>
              <a:spcBef>
                <a:spcPts val="500"/>
              </a:spcBef>
              <a:buClr>
                <a:schemeClr val="accent6"/>
              </a:buClr>
              <a:buSzPct val="90000"/>
              <a:buFont typeface="Arial"/>
              <a:buNone/>
            </a:pPr>
            <a:r>
              <a:rPr lang="en-US" sz="2400" dirty="0" err="1"/>
              <a:t>Krahasim</a:t>
            </a:r>
            <a:r>
              <a:rPr lang="en-US" sz="2400" dirty="0"/>
              <a:t> 2021-2020</a:t>
            </a:r>
          </a:p>
          <a:p>
            <a:pPr marL="228600" indent="-338328" defTabSz="914400">
              <a:lnSpc>
                <a:spcPct val="110000"/>
              </a:lnSpc>
              <a:spcBef>
                <a:spcPts val="5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2400" dirty="0"/>
              <a:t>51 </a:t>
            </a:r>
            <a:r>
              <a:rPr lang="en-US" sz="2400" dirty="0" err="1"/>
              <a:t>kanë</a:t>
            </a:r>
            <a:r>
              <a:rPr lang="en-US" sz="2400" dirty="0"/>
              <a:t> </a:t>
            </a:r>
            <a:r>
              <a:rPr lang="en-US" sz="2400" dirty="0" err="1"/>
              <a:t>raportuar</a:t>
            </a:r>
            <a:r>
              <a:rPr lang="en-US" sz="2400" dirty="0"/>
              <a:t>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  <a:r>
              <a:rPr lang="en-US" sz="2400" dirty="0" err="1"/>
              <a:t>nje</a:t>
            </a:r>
            <a:r>
              <a:rPr lang="en-US" sz="2400" dirty="0"/>
              <a:t> vit </a:t>
            </a:r>
            <a:r>
              <a:rPr lang="en-US" sz="2400" dirty="0" err="1"/>
              <a:t>më</a:t>
            </a:r>
            <a:r>
              <a:rPr lang="en-US" sz="2400" dirty="0"/>
              <a:t> </a:t>
            </a:r>
            <a:r>
              <a:rPr lang="en-US" sz="2400" dirty="0" err="1"/>
              <a:t>Parë</a:t>
            </a:r>
            <a:r>
              <a:rPr lang="en-US" sz="2400" dirty="0"/>
              <a:t>;</a:t>
            </a:r>
          </a:p>
          <a:p>
            <a:pPr marL="228600" indent="-338328" defTabSz="914400">
              <a:lnSpc>
                <a:spcPct val="110000"/>
              </a:lnSpc>
              <a:spcBef>
                <a:spcPts val="5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2400" dirty="0"/>
              <a:t> 6 </a:t>
            </a:r>
            <a:r>
              <a:rPr lang="en-US" sz="2400" dirty="0" err="1"/>
              <a:t>nuk</a:t>
            </a:r>
            <a:r>
              <a:rPr lang="en-US" sz="2400" dirty="0"/>
              <a:t> e </a:t>
            </a:r>
            <a:r>
              <a:rPr lang="en-US" sz="2400" dirty="0" err="1"/>
              <a:t>kane</a:t>
            </a:r>
            <a:r>
              <a:rPr lang="en-US" sz="2400" dirty="0"/>
              <a:t> </a:t>
            </a:r>
            <a:r>
              <a:rPr lang="en-US" sz="2400" dirty="0" err="1"/>
              <a:t>plotesuar</a:t>
            </a:r>
            <a:r>
              <a:rPr lang="en-US" sz="2400" dirty="0"/>
              <a:t>;</a:t>
            </a:r>
          </a:p>
          <a:p>
            <a:pPr marL="228600" indent="-338328" defTabSz="914400">
              <a:lnSpc>
                <a:spcPct val="110000"/>
              </a:lnSpc>
              <a:spcBef>
                <a:spcPts val="5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2400" dirty="0"/>
              <a:t>4 </a:t>
            </a:r>
            <a:r>
              <a:rPr lang="en-US" sz="2400" dirty="0" err="1"/>
              <a:t>bashki</a:t>
            </a:r>
            <a:r>
              <a:rPr lang="en-US" sz="2400" dirty="0"/>
              <a:t> </a:t>
            </a:r>
            <a:r>
              <a:rPr lang="en-US" sz="2400" dirty="0" err="1"/>
              <a:t>kane</a:t>
            </a:r>
            <a:r>
              <a:rPr lang="en-US" sz="2400" dirty="0"/>
              <a:t> </a:t>
            </a:r>
            <a:r>
              <a:rPr lang="en-US" sz="2400" dirty="0" err="1"/>
              <a:t>shenuar</a:t>
            </a:r>
            <a:r>
              <a:rPr lang="en-US" sz="2400" dirty="0"/>
              <a:t> </a:t>
            </a:r>
            <a:r>
              <a:rPr lang="en-US" sz="2400" dirty="0" err="1"/>
              <a:t>përmirësim</a:t>
            </a:r>
            <a:r>
              <a:rPr lang="en-US" sz="2400" dirty="0"/>
              <a:t>.</a:t>
            </a:r>
          </a:p>
          <a:p>
            <a:pPr marL="0" indent="0" defTabSz="914400">
              <a:lnSpc>
                <a:spcPct val="110000"/>
              </a:lnSpc>
              <a:spcBef>
                <a:spcPts val="500"/>
              </a:spcBef>
              <a:buClr>
                <a:schemeClr val="accent6"/>
              </a:buClr>
              <a:buSzPct val="90000"/>
              <a:buFont typeface="Arial"/>
              <a:buNone/>
            </a:pPr>
            <a:endParaRPr lang="en-US" sz="2400" dirty="0"/>
          </a:p>
          <a:p>
            <a:pPr marL="0" indent="0" defTabSz="914400">
              <a:lnSpc>
                <a:spcPct val="110000"/>
              </a:lnSpc>
              <a:spcBef>
                <a:spcPts val="500"/>
              </a:spcBef>
              <a:buClr>
                <a:schemeClr val="accent6"/>
              </a:buClr>
              <a:buSzPct val="90000"/>
              <a:buFont typeface="Arial"/>
              <a:buNone/>
            </a:pPr>
            <a:r>
              <a:rPr lang="en-US" sz="2400" dirty="0" err="1"/>
              <a:t>Trendi</a:t>
            </a:r>
            <a:r>
              <a:rPr lang="en-US" sz="2400" dirty="0"/>
              <a:t> 2018-2021</a:t>
            </a:r>
          </a:p>
          <a:p>
            <a:pPr marL="0" indent="0" defTabSz="914400">
              <a:lnSpc>
                <a:spcPct val="110000"/>
              </a:lnSpc>
              <a:spcBef>
                <a:spcPts val="500"/>
              </a:spcBef>
              <a:buClr>
                <a:schemeClr val="accent6"/>
              </a:buClr>
              <a:buSzPct val="90000"/>
              <a:buFont typeface="Arial"/>
              <a:buNone/>
            </a:pPr>
            <a:endParaRPr lang="en-US" sz="2400" dirty="0"/>
          </a:p>
        </p:txBody>
      </p:sp>
      <p:sp>
        <p:nvSpPr>
          <p:cNvPr id="5" name="Up Arrow 4">
            <a:extLst>
              <a:ext uri="{FF2B5EF4-FFF2-40B4-BE49-F238E27FC236}">
                <a16:creationId xmlns:a16="http://schemas.microsoft.com/office/drawing/2014/main" id="{F008AE25-116A-CEDE-D2DF-0CA33759E5D5}"/>
              </a:ext>
            </a:extLst>
          </p:cNvPr>
          <p:cNvSpPr/>
          <p:nvPr/>
        </p:nvSpPr>
        <p:spPr>
          <a:xfrm>
            <a:off x="2600325" y="4686302"/>
            <a:ext cx="571500" cy="671512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071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5DE9CE-E07C-FD2D-0CCA-D4BA44BBF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29356"/>
            <a:ext cx="5100638" cy="33286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EE1754-CB5A-3988-D762-20B5D64DB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2410" y="3586163"/>
            <a:ext cx="5649589" cy="3271837"/>
          </a:xfrm>
          <a:prstGeom prst="rect">
            <a:avLst/>
          </a:prstGeom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92513C4-8BE7-CAB2-6BFB-920F3D2331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779714"/>
              </p:ext>
            </p:extLst>
          </p:nvPr>
        </p:nvGraphicFramePr>
        <p:xfrm>
          <a:off x="3451860" y="171450"/>
          <a:ext cx="4960620" cy="3157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73803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FD9EE1-3E74-33FC-015F-1E2958E93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5860" y="0"/>
            <a:ext cx="4227443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BA6AAD-FAB7-C811-C0EB-199F7B929D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0851" y="0"/>
            <a:ext cx="1581149" cy="1054099"/>
          </a:xfrm>
          <a:prstGeom prst="rect">
            <a:avLst/>
          </a:prstGeom>
        </p:spPr>
      </p:pic>
      <p:sp>
        <p:nvSpPr>
          <p:cNvPr id="6" name="Title 9">
            <a:extLst>
              <a:ext uri="{FF2B5EF4-FFF2-40B4-BE49-F238E27FC236}">
                <a16:creationId xmlns:a16="http://schemas.microsoft.com/office/drawing/2014/main" id="{8B6B7132-84A0-E93A-7563-D51B3F9F936C}"/>
              </a:ext>
            </a:extLst>
          </p:cNvPr>
          <p:cNvSpPr txBox="1">
            <a:spLocks/>
          </p:cNvSpPr>
          <p:nvPr/>
        </p:nvSpPr>
        <p:spPr>
          <a:xfrm>
            <a:off x="122803" y="250030"/>
            <a:ext cx="8788149" cy="1921669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/>
              <a:t>Lista e </a:t>
            </a:r>
            <a:r>
              <a:rPr lang="en-US" b="1" dirty="0" err="1"/>
              <a:t>Investimeve</a:t>
            </a:r>
            <a:r>
              <a:rPr lang="en-US" b="1" dirty="0"/>
              <a:t> </a:t>
            </a:r>
            <a:r>
              <a:rPr lang="en-US" b="1" dirty="0" err="1"/>
              <a:t>KryesoRE</a:t>
            </a:r>
            <a:endParaRPr lang="en-US" b="1" dirty="0"/>
          </a:p>
        </p:txBody>
      </p:sp>
      <p:sp>
        <p:nvSpPr>
          <p:cNvPr id="2" name="Content Placeholder 10">
            <a:extLst>
              <a:ext uri="{FF2B5EF4-FFF2-40B4-BE49-F238E27FC236}">
                <a16:creationId xmlns:a16="http://schemas.microsoft.com/office/drawing/2014/main" id="{A453D330-56C9-D342-1B4D-4DB161024A39}"/>
              </a:ext>
            </a:extLst>
          </p:cNvPr>
          <p:cNvSpPr txBox="1">
            <a:spLocks/>
          </p:cNvSpPr>
          <p:nvPr/>
        </p:nvSpPr>
        <p:spPr>
          <a:xfrm>
            <a:off x="122803" y="1614488"/>
            <a:ext cx="7009518" cy="524351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228600" indent="-338328" defTabSz="914400">
              <a:lnSpc>
                <a:spcPct val="110000"/>
              </a:lnSpc>
              <a:spcBef>
                <a:spcPts val="5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2400" dirty="0"/>
              <a:t>47 bashkia </a:t>
            </a:r>
            <a:r>
              <a:rPr lang="en-US" sz="2400" dirty="0" err="1"/>
              <a:t>kanë</a:t>
            </a:r>
            <a:r>
              <a:rPr lang="en-US" sz="2400" dirty="0"/>
              <a:t> </a:t>
            </a:r>
            <a:r>
              <a:rPr lang="en-US" sz="2400" dirty="0" err="1"/>
              <a:t>raportuar</a:t>
            </a:r>
            <a:r>
              <a:rPr lang="en-US" sz="2400" dirty="0"/>
              <a:t> Listen e </a:t>
            </a:r>
            <a:r>
              <a:rPr lang="en-US" sz="2400" dirty="0" err="1"/>
              <a:t>Investimeve</a:t>
            </a:r>
            <a:r>
              <a:rPr lang="en-US" sz="2400" dirty="0"/>
              <a:t> </a:t>
            </a:r>
            <a:r>
              <a:rPr lang="en-US" sz="2400" dirty="0" err="1"/>
              <a:t>te</a:t>
            </a:r>
            <a:r>
              <a:rPr lang="en-US" sz="2400" dirty="0"/>
              <a:t> </a:t>
            </a:r>
            <a:r>
              <a:rPr lang="en-US" sz="2400" dirty="0" err="1"/>
              <a:t>plote</a:t>
            </a:r>
            <a:r>
              <a:rPr lang="en-US" sz="2400" dirty="0"/>
              <a:t>,  4 </a:t>
            </a:r>
            <a:r>
              <a:rPr lang="en-US" sz="2400" dirty="0" err="1"/>
              <a:t>bashki</a:t>
            </a:r>
            <a:r>
              <a:rPr lang="en-US" sz="2400" dirty="0"/>
              <a:t> </a:t>
            </a:r>
            <a:r>
              <a:rPr lang="en-US" sz="2400" dirty="0" err="1"/>
              <a:t>Liste</a:t>
            </a:r>
            <a:r>
              <a:rPr lang="en-US" sz="2400" dirty="0"/>
              <a:t> </a:t>
            </a:r>
            <a:r>
              <a:rPr lang="en-US" sz="2400" dirty="0" err="1"/>
              <a:t>të</a:t>
            </a:r>
            <a:r>
              <a:rPr lang="en-US" sz="2400" dirty="0"/>
              <a:t> </a:t>
            </a:r>
            <a:r>
              <a:rPr lang="en-US" sz="2400" dirty="0" err="1"/>
              <a:t>Pjeshme</a:t>
            </a:r>
            <a:r>
              <a:rPr lang="en-US" sz="2400" dirty="0"/>
              <a:t>; 10 </a:t>
            </a:r>
            <a:r>
              <a:rPr lang="en-US" sz="2400" dirty="0" err="1"/>
              <a:t>bashki</a:t>
            </a:r>
            <a:r>
              <a:rPr lang="en-US" sz="2400" dirty="0"/>
              <a:t> Jo;</a:t>
            </a:r>
          </a:p>
          <a:p>
            <a:pPr marL="0" indent="0" defTabSz="914400">
              <a:lnSpc>
                <a:spcPct val="110000"/>
              </a:lnSpc>
              <a:spcBef>
                <a:spcPts val="500"/>
              </a:spcBef>
              <a:buClr>
                <a:schemeClr val="accent6"/>
              </a:buClr>
              <a:buSzPct val="90000"/>
              <a:buFont typeface="Arial"/>
              <a:buNone/>
            </a:pPr>
            <a:r>
              <a:rPr lang="en-US" sz="2400" dirty="0" err="1"/>
              <a:t>Krahasim</a:t>
            </a:r>
            <a:r>
              <a:rPr lang="en-US" sz="2400" dirty="0"/>
              <a:t> 2021-2020</a:t>
            </a:r>
          </a:p>
          <a:p>
            <a:pPr marL="228600" indent="-338328" defTabSz="914400">
              <a:lnSpc>
                <a:spcPct val="110000"/>
              </a:lnSpc>
              <a:spcBef>
                <a:spcPts val="5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2400" dirty="0"/>
              <a:t>44 </a:t>
            </a:r>
            <a:r>
              <a:rPr lang="en-US" sz="2400" dirty="0" err="1"/>
              <a:t>kanë</a:t>
            </a:r>
            <a:r>
              <a:rPr lang="en-US" sz="2400" dirty="0"/>
              <a:t> </a:t>
            </a:r>
            <a:r>
              <a:rPr lang="en-US" sz="2400" dirty="0" err="1"/>
              <a:t>raportuar</a:t>
            </a:r>
            <a:r>
              <a:rPr lang="en-US" sz="2400" dirty="0"/>
              <a:t>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  <a:r>
              <a:rPr lang="en-US" sz="2400" dirty="0" err="1"/>
              <a:t>nje</a:t>
            </a:r>
            <a:r>
              <a:rPr lang="en-US" sz="2400" dirty="0"/>
              <a:t> vit </a:t>
            </a:r>
            <a:r>
              <a:rPr lang="en-US" sz="2400" dirty="0" err="1"/>
              <a:t>më</a:t>
            </a:r>
            <a:r>
              <a:rPr lang="en-US" sz="2400" dirty="0"/>
              <a:t> </a:t>
            </a:r>
            <a:r>
              <a:rPr lang="en-US" sz="2400" dirty="0" err="1"/>
              <a:t>Parë</a:t>
            </a:r>
            <a:endParaRPr lang="en-US" sz="2400" dirty="0"/>
          </a:p>
          <a:p>
            <a:pPr marL="228600" indent="-338328" defTabSz="914400">
              <a:lnSpc>
                <a:spcPct val="110000"/>
              </a:lnSpc>
              <a:spcBef>
                <a:spcPts val="5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2400" dirty="0"/>
              <a:t> 7 </a:t>
            </a:r>
            <a:r>
              <a:rPr lang="en-US" sz="2400" dirty="0" err="1"/>
              <a:t>nuk</a:t>
            </a:r>
            <a:r>
              <a:rPr lang="en-US" sz="2400" dirty="0"/>
              <a:t> e </a:t>
            </a:r>
            <a:r>
              <a:rPr lang="en-US" sz="2400" dirty="0" err="1"/>
              <a:t>kanë</a:t>
            </a:r>
            <a:r>
              <a:rPr lang="en-US" sz="2400" dirty="0"/>
              <a:t> </a:t>
            </a:r>
            <a:r>
              <a:rPr lang="en-US" sz="2400" dirty="0" err="1"/>
              <a:t>plotesuar</a:t>
            </a:r>
            <a:r>
              <a:rPr lang="en-US" sz="2400" dirty="0"/>
              <a:t> </a:t>
            </a:r>
            <a:r>
              <a:rPr lang="en-US" sz="2400" dirty="0" err="1"/>
              <a:t>njesoj</a:t>
            </a:r>
            <a:r>
              <a:rPr lang="en-US" sz="2400" dirty="0"/>
              <a:t>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  <a:r>
              <a:rPr lang="en-US" sz="2400" dirty="0" err="1"/>
              <a:t>nje</a:t>
            </a:r>
            <a:r>
              <a:rPr lang="en-US" sz="2400" dirty="0"/>
              <a:t> vit me pare</a:t>
            </a:r>
          </a:p>
          <a:p>
            <a:pPr marL="228600" indent="-338328" defTabSz="914400">
              <a:lnSpc>
                <a:spcPct val="110000"/>
              </a:lnSpc>
              <a:spcBef>
                <a:spcPts val="5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2400" dirty="0"/>
              <a:t>4 </a:t>
            </a:r>
            <a:r>
              <a:rPr lang="en-US" sz="2400" dirty="0" err="1"/>
              <a:t>bashki</a:t>
            </a:r>
            <a:r>
              <a:rPr lang="en-US" sz="2400" dirty="0"/>
              <a:t> </a:t>
            </a:r>
            <a:r>
              <a:rPr lang="en-US" sz="2400" dirty="0" err="1"/>
              <a:t>kane</a:t>
            </a:r>
            <a:r>
              <a:rPr lang="en-US" sz="2400" dirty="0"/>
              <a:t> </a:t>
            </a:r>
            <a:r>
              <a:rPr lang="en-US" sz="2400" dirty="0" err="1"/>
              <a:t>shenuar</a:t>
            </a:r>
            <a:r>
              <a:rPr lang="en-US" sz="2400" dirty="0"/>
              <a:t> </a:t>
            </a:r>
            <a:r>
              <a:rPr lang="en-US" sz="2400" dirty="0" err="1"/>
              <a:t>përmirësim</a:t>
            </a:r>
            <a:endParaRPr lang="en-US" sz="2400" dirty="0"/>
          </a:p>
          <a:p>
            <a:pPr marL="228600" indent="-338328" defTabSz="914400">
              <a:lnSpc>
                <a:spcPct val="110000"/>
              </a:lnSpc>
              <a:spcBef>
                <a:spcPts val="5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2400" dirty="0"/>
              <a:t>6 </a:t>
            </a:r>
            <a:r>
              <a:rPr lang="en-US" sz="2400" dirty="0" err="1"/>
              <a:t>Bashki</a:t>
            </a:r>
            <a:r>
              <a:rPr lang="en-US" sz="2400" dirty="0"/>
              <a:t> </a:t>
            </a:r>
            <a:r>
              <a:rPr lang="en-US" sz="2400" dirty="0" err="1"/>
              <a:t>kanë</a:t>
            </a:r>
            <a:r>
              <a:rPr lang="en-US" sz="2400" dirty="0"/>
              <a:t> </a:t>
            </a:r>
            <a:r>
              <a:rPr lang="en-US" sz="2400" dirty="0" err="1"/>
              <a:t>shënuar</a:t>
            </a:r>
            <a:r>
              <a:rPr lang="en-US" sz="2400" dirty="0"/>
              <a:t> </a:t>
            </a:r>
            <a:r>
              <a:rPr lang="en-US" sz="2400" dirty="0" err="1"/>
              <a:t>Përkeqsim</a:t>
            </a:r>
            <a:endParaRPr lang="en-US" sz="2400" dirty="0"/>
          </a:p>
          <a:p>
            <a:pPr marL="0" indent="0" defTabSz="914400">
              <a:lnSpc>
                <a:spcPct val="110000"/>
              </a:lnSpc>
              <a:spcBef>
                <a:spcPts val="500"/>
              </a:spcBef>
              <a:buClr>
                <a:schemeClr val="accent6"/>
              </a:buClr>
              <a:buSzPct val="90000"/>
              <a:buFont typeface="Arial"/>
              <a:buNone/>
            </a:pPr>
            <a:endParaRPr lang="en-US" sz="2400" dirty="0"/>
          </a:p>
          <a:p>
            <a:pPr marL="0" indent="0" defTabSz="914400">
              <a:lnSpc>
                <a:spcPct val="110000"/>
              </a:lnSpc>
              <a:spcBef>
                <a:spcPts val="500"/>
              </a:spcBef>
              <a:buClr>
                <a:schemeClr val="accent6"/>
              </a:buClr>
              <a:buSzPct val="90000"/>
              <a:buFont typeface="Arial"/>
              <a:buNone/>
            </a:pPr>
            <a:r>
              <a:rPr lang="en-US" sz="2400" dirty="0" err="1"/>
              <a:t>Trendi</a:t>
            </a:r>
            <a:r>
              <a:rPr lang="en-US" sz="2400" dirty="0"/>
              <a:t> 2018-2021</a:t>
            </a:r>
          </a:p>
          <a:p>
            <a:pPr marL="0" indent="0" defTabSz="914400">
              <a:lnSpc>
                <a:spcPct val="110000"/>
              </a:lnSpc>
              <a:spcBef>
                <a:spcPts val="500"/>
              </a:spcBef>
              <a:buClr>
                <a:schemeClr val="accent6"/>
              </a:buClr>
              <a:buSzPct val="90000"/>
              <a:buFont typeface="Arial"/>
              <a:buNone/>
            </a:pPr>
            <a:endParaRPr lang="en-US" sz="2400" dirty="0"/>
          </a:p>
        </p:txBody>
      </p:sp>
      <p:sp>
        <p:nvSpPr>
          <p:cNvPr id="4" name="Up Arrow 3">
            <a:extLst>
              <a:ext uri="{FF2B5EF4-FFF2-40B4-BE49-F238E27FC236}">
                <a16:creationId xmlns:a16="http://schemas.microsoft.com/office/drawing/2014/main" id="{6BB31A34-2060-173B-13F2-B12D38BC104A}"/>
              </a:ext>
            </a:extLst>
          </p:cNvPr>
          <p:cNvSpPr/>
          <p:nvPr/>
        </p:nvSpPr>
        <p:spPr>
          <a:xfrm>
            <a:off x="2657475" y="5623562"/>
            <a:ext cx="571500" cy="671512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118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2FABD9-8AA4-24F8-44C0-645962938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43285"/>
            <a:ext cx="5086350" cy="29147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F75F77-7918-938F-2C04-B6E0092B2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1709" y="3943892"/>
            <a:ext cx="4840289" cy="2914108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8283381-EF63-CBC1-4221-003C3DE919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9218255"/>
              </p:ext>
            </p:extLst>
          </p:nvPr>
        </p:nvGraphicFramePr>
        <p:xfrm>
          <a:off x="3809999" y="0"/>
          <a:ext cx="5262564" cy="3686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84084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CF5BB8-668A-2021-0D3D-3A2A2056B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3426" y="0"/>
            <a:ext cx="3763616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C0F20D-3A68-27B5-1ED6-732F44C59F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5613" y="0"/>
            <a:ext cx="1719262" cy="9214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BFC54D-5397-9F8F-1343-9A92D11358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0360"/>
            <a:ext cx="6285733" cy="3977640"/>
          </a:xfrm>
          <a:prstGeom prst="rect">
            <a:avLst/>
          </a:prstGeom>
        </p:spPr>
      </p:pic>
      <p:sp>
        <p:nvSpPr>
          <p:cNvPr id="9" name="Title 9">
            <a:extLst>
              <a:ext uri="{FF2B5EF4-FFF2-40B4-BE49-F238E27FC236}">
                <a16:creationId xmlns:a16="http://schemas.microsoft.com/office/drawing/2014/main" id="{951052AF-9854-E0B2-6E5E-4CA3347C7F83}"/>
              </a:ext>
            </a:extLst>
          </p:cNvPr>
          <p:cNvSpPr txBox="1">
            <a:spLocks/>
          </p:cNvSpPr>
          <p:nvPr/>
        </p:nvSpPr>
        <p:spPr>
          <a:xfrm>
            <a:off x="122803" y="250030"/>
            <a:ext cx="8788149" cy="1921669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/>
              <a:t>DETYRIMET E PRAPAMBETURA 2021 </a:t>
            </a:r>
          </a:p>
        </p:txBody>
      </p:sp>
    </p:spTree>
    <p:extLst>
      <p:ext uri="{BB962C8B-B14F-4D97-AF65-F5344CB8AC3E}">
        <p14:creationId xmlns:p14="http://schemas.microsoft.com/office/powerpoint/2010/main" val="3492789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67099F-8FED-D2B4-242B-5BD01368A7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3" t="3207" r="55893" b="527"/>
          <a:stretch/>
        </p:blipFill>
        <p:spPr>
          <a:xfrm>
            <a:off x="8719929" y="0"/>
            <a:ext cx="3816627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7880D07-7A73-D5C5-81F8-29A737226A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2988"/>
            <a:ext cx="7052310" cy="41750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C8B890-4DE6-5F48-111E-2903F53864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05" t="-87141" b="87663"/>
          <a:stretch/>
        </p:blipFill>
        <p:spPr>
          <a:xfrm>
            <a:off x="11129645" y="-5269230"/>
            <a:ext cx="1062355" cy="6198453"/>
          </a:xfrm>
          <a:prstGeom prst="rect">
            <a:avLst/>
          </a:prstGeom>
        </p:spPr>
      </p:pic>
      <p:sp>
        <p:nvSpPr>
          <p:cNvPr id="2" name="Title 9">
            <a:extLst>
              <a:ext uri="{FF2B5EF4-FFF2-40B4-BE49-F238E27FC236}">
                <a16:creationId xmlns:a16="http://schemas.microsoft.com/office/drawing/2014/main" id="{093E4C08-EE43-FA46-7160-456F30802410}"/>
              </a:ext>
            </a:extLst>
          </p:cNvPr>
          <p:cNvSpPr txBox="1">
            <a:spLocks/>
          </p:cNvSpPr>
          <p:nvPr/>
        </p:nvSpPr>
        <p:spPr>
          <a:xfrm>
            <a:off x="122803" y="250030"/>
            <a:ext cx="8788149" cy="1921669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err="1"/>
              <a:t>Realizimi</a:t>
            </a:r>
            <a:r>
              <a:rPr lang="en-US" b="1" dirty="0"/>
              <a:t> I </a:t>
            </a:r>
            <a:r>
              <a:rPr lang="en-US" b="1" dirty="0" err="1"/>
              <a:t>Buxhetit</a:t>
            </a:r>
            <a:r>
              <a:rPr lang="en-US" b="1" dirty="0"/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6822089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E228C1-5961-A268-3614-826E648FFB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904" y="0"/>
            <a:ext cx="4147930" cy="6855120"/>
          </a:xfrm>
          <a:prstGeom prst="rect">
            <a:avLst/>
          </a:prstGeom>
        </p:spPr>
      </p:pic>
      <p:sp>
        <p:nvSpPr>
          <p:cNvPr id="5" name="Title 9">
            <a:extLst>
              <a:ext uri="{FF2B5EF4-FFF2-40B4-BE49-F238E27FC236}">
                <a16:creationId xmlns:a16="http://schemas.microsoft.com/office/drawing/2014/main" id="{4D9A3328-AF6D-7556-F747-46FAC1D7D5EC}"/>
              </a:ext>
            </a:extLst>
          </p:cNvPr>
          <p:cNvSpPr txBox="1">
            <a:spLocks/>
          </p:cNvSpPr>
          <p:nvPr/>
        </p:nvSpPr>
        <p:spPr>
          <a:xfrm>
            <a:off x="122803" y="250030"/>
            <a:ext cx="8788149" cy="102870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err="1"/>
              <a:t>Treguesit</a:t>
            </a:r>
            <a:r>
              <a:rPr lang="en-US" b="1" dirty="0"/>
              <a:t> </a:t>
            </a:r>
            <a:r>
              <a:rPr lang="en-US" b="1" dirty="0" err="1"/>
              <a:t>FInanciare</a:t>
            </a:r>
            <a:endParaRPr lang="en-US" b="1" dirty="0"/>
          </a:p>
        </p:txBody>
      </p:sp>
      <p:sp>
        <p:nvSpPr>
          <p:cNvPr id="2" name="Content Placeholder 10">
            <a:extLst>
              <a:ext uri="{FF2B5EF4-FFF2-40B4-BE49-F238E27FC236}">
                <a16:creationId xmlns:a16="http://schemas.microsoft.com/office/drawing/2014/main" id="{FB4B355E-174E-E09D-0EE9-996D594CA658}"/>
              </a:ext>
            </a:extLst>
          </p:cNvPr>
          <p:cNvSpPr txBox="1">
            <a:spLocks/>
          </p:cNvSpPr>
          <p:nvPr/>
        </p:nvSpPr>
        <p:spPr>
          <a:xfrm>
            <a:off x="37198" y="1364458"/>
            <a:ext cx="8180971" cy="524351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228600" indent="-338328" defTabSz="914400">
              <a:lnSpc>
                <a:spcPct val="110000"/>
              </a:lnSpc>
              <a:spcBef>
                <a:spcPts val="5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2400" dirty="0"/>
              <a:t>42 </a:t>
            </a:r>
            <a:r>
              <a:rPr lang="en-US" sz="2400" dirty="0" err="1"/>
              <a:t>bashki</a:t>
            </a:r>
            <a:r>
              <a:rPr lang="en-US" sz="2400" dirty="0"/>
              <a:t> </a:t>
            </a:r>
            <a:r>
              <a:rPr lang="en-US" sz="2400" dirty="0" err="1"/>
              <a:t>kanë</a:t>
            </a:r>
            <a:r>
              <a:rPr lang="en-US" sz="2400" dirty="0"/>
              <a:t> </a:t>
            </a:r>
            <a:r>
              <a:rPr lang="en-US" sz="2400" dirty="0" err="1"/>
              <a:t>raportuar</a:t>
            </a:r>
            <a:r>
              <a:rPr lang="en-US" sz="2400" dirty="0"/>
              <a:t> </a:t>
            </a:r>
            <a:r>
              <a:rPr lang="en-US" sz="2400" dirty="0" err="1"/>
              <a:t>Treguesit</a:t>
            </a:r>
            <a:r>
              <a:rPr lang="en-US" sz="2400" dirty="0"/>
              <a:t> </a:t>
            </a:r>
            <a:r>
              <a:rPr lang="en-US" sz="2400" dirty="0" err="1"/>
              <a:t>Financiare</a:t>
            </a:r>
            <a:r>
              <a:rPr lang="en-US" sz="2400" dirty="0"/>
              <a:t>,  19 </a:t>
            </a:r>
            <a:r>
              <a:rPr lang="en-US" sz="2400" dirty="0" err="1"/>
              <a:t>bashki</a:t>
            </a:r>
            <a:r>
              <a:rPr lang="en-US" sz="2400" dirty="0"/>
              <a:t> –Jo</a:t>
            </a:r>
          </a:p>
          <a:p>
            <a:pPr marL="0" indent="0" defTabSz="914400">
              <a:lnSpc>
                <a:spcPct val="110000"/>
              </a:lnSpc>
              <a:spcBef>
                <a:spcPts val="500"/>
              </a:spcBef>
              <a:buClr>
                <a:schemeClr val="accent6"/>
              </a:buClr>
              <a:buSzPct val="90000"/>
              <a:buFont typeface="Arial"/>
              <a:buNone/>
            </a:pPr>
            <a:r>
              <a:rPr lang="en-US" sz="2400" dirty="0" err="1"/>
              <a:t>Krahasim</a:t>
            </a:r>
            <a:r>
              <a:rPr lang="en-US" sz="2400" dirty="0"/>
              <a:t> 2021-2020</a:t>
            </a:r>
          </a:p>
          <a:p>
            <a:pPr marL="228600" indent="-338328" defTabSz="914400">
              <a:lnSpc>
                <a:spcPct val="110000"/>
              </a:lnSpc>
              <a:spcBef>
                <a:spcPts val="5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2400" dirty="0"/>
              <a:t>28 </a:t>
            </a:r>
            <a:r>
              <a:rPr lang="en-US" sz="2400" dirty="0" err="1"/>
              <a:t>kanë</a:t>
            </a:r>
            <a:r>
              <a:rPr lang="en-US" sz="2400" dirty="0"/>
              <a:t> </a:t>
            </a:r>
            <a:r>
              <a:rPr lang="en-US" sz="2400" dirty="0" err="1"/>
              <a:t>raportuar</a:t>
            </a:r>
            <a:r>
              <a:rPr lang="en-US" sz="2400" dirty="0"/>
              <a:t>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  <a:r>
              <a:rPr lang="en-US" sz="2400" dirty="0" err="1"/>
              <a:t>nje</a:t>
            </a:r>
            <a:r>
              <a:rPr lang="en-US" sz="2400" dirty="0"/>
              <a:t> vit </a:t>
            </a:r>
            <a:r>
              <a:rPr lang="en-US" sz="2400" dirty="0" err="1"/>
              <a:t>më</a:t>
            </a:r>
            <a:r>
              <a:rPr lang="en-US" sz="2400" dirty="0"/>
              <a:t> </a:t>
            </a:r>
            <a:r>
              <a:rPr lang="en-US" sz="2400" dirty="0" err="1"/>
              <a:t>Parë</a:t>
            </a:r>
            <a:endParaRPr lang="en-US" sz="2400" dirty="0"/>
          </a:p>
          <a:p>
            <a:pPr marL="228600" indent="-338328" defTabSz="914400">
              <a:lnSpc>
                <a:spcPct val="110000"/>
              </a:lnSpc>
              <a:spcBef>
                <a:spcPts val="5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2400" dirty="0"/>
              <a:t> 18 </a:t>
            </a:r>
            <a:r>
              <a:rPr lang="en-US" sz="2400" dirty="0" err="1"/>
              <a:t>nuk</a:t>
            </a:r>
            <a:r>
              <a:rPr lang="en-US" sz="2400" dirty="0"/>
              <a:t> e </a:t>
            </a:r>
            <a:r>
              <a:rPr lang="en-US" sz="2400" dirty="0" err="1"/>
              <a:t>kanë</a:t>
            </a:r>
            <a:r>
              <a:rPr lang="en-US" sz="2400" dirty="0"/>
              <a:t> </a:t>
            </a:r>
            <a:r>
              <a:rPr lang="en-US" sz="2400" dirty="0" err="1"/>
              <a:t>plotesuar</a:t>
            </a:r>
            <a:r>
              <a:rPr lang="en-US" sz="2400" dirty="0"/>
              <a:t> </a:t>
            </a:r>
            <a:r>
              <a:rPr lang="en-US" sz="2400" dirty="0" err="1"/>
              <a:t>njesoj</a:t>
            </a:r>
            <a:r>
              <a:rPr lang="en-US" sz="2400" dirty="0"/>
              <a:t>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  <a:r>
              <a:rPr lang="en-US" sz="2400" dirty="0" err="1"/>
              <a:t>nje</a:t>
            </a:r>
            <a:r>
              <a:rPr lang="en-US" sz="2400" dirty="0"/>
              <a:t> vit me pare</a:t>
            </a:r>
          </a:p>
          <a:p>
            <a:pPr marL="228600" indent="-338328" defTabSz="914400">
              <a:lnSpc>
                <a:spcPct val="110000"/>
              </a:lnSpc>
              <a:spcBef>
                <a:spcPts val="5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2400" dirty="0"/>
              <a:t>14 </a:t>
            </a:r>
            <a:r>
              <a:rPr lang="en-US" sz="2400" dirty="0" err="1"/>
              <a:t>bashki</a:t>
            </a:r>
            <a:r>
              <a:rPr lang="en-US" sz="2400" dirty="0"/>
              <a:t> </a:t>
            </a:r>
            <a:r>
              <a:rPr lang="en-US" sz="2400" dirty="0" err="1"/>
              <a:t>kane</a:t>
            </a:r>
            <a:r>
              <a:rPr lang="en-US" sz="2400" dirty="0"/>
              <a:t> </a:t>
            </a:r>
            <a:r>
              <a:rPr lang="en-US" sz="2400" dirty="0" err="1"/>
              <a:t>shenuar</a:t>
            </a:r>
            <a:r>
              <a:rPr lang="en-US" sz="2400" dirty="0"/>
              <a:t> </a:t>
            </a:r>
            <a:r>
              <a:rPr lang="en-US" sz="2400" dirty="0" err="1"/>
              <a:t>përmirësim</a:t>
            </a:r>
            <a:endParaRPr lang="en-US" sz="2400" dirty="0"/>
          </a:p>
          <a:p>
            <a:pPr marL="228600" indent="-338328" defTabSz="914400">
              <a:lnSpc>
                <a:spcPct val="110000"/>
              </a:lnSpc>
              <a:spcBef>
                <a:spcPts val="5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2400" dirty="0"/>
              <a:t>1 </a:t>
            </a:r>
            <a:r>
              <a:rPr lang="en-US" sz="2400" dirty="0" err="1"/>
              <a:t>Bashki</a:t>
            </a:r>
            <a:r>
              <a:rPr lang="en-US" sz="2400" dirty="0"/>
              <a:t> </a:t>
            </a:r>
            <a:r>
              <a:rPr lang="en-US" sz="2400" dirty="0" err="1"/>
              <a:t>kanë</a:t>
            </a:r>
            <a:r>
              <a:rPr lang="en-US" sz="2400" dirty="0"/>
              <a:t> </a:t>
            </a:r>
            <a:r>
              <a:rPr lang="en-US" sz="2400" dirty="0" err="1"/>
              <a:t>shënuar</a:t>
            </a:r>
            <a:r>
              <a:rPr lang="en-US" sz="2400" dirty="0"/>
              <a:t> </a:t>
            </a:r>
            <a:r>
              <a:rPr lang="en-US" sz="2400" dirty="0" err="1"/>
              <a:t>Përkeqsim</a:t>
            </a:r>
            <a:endParaRPr lang="en-US" sz="2400" dirty="0"/>
          </a:p>
          <a:p>
            <a:pPr marL="0" indent="0" defTabSz="914400">
              <a:lnSpc>
                <a:spcPct val="110000"/>
              </a:lnSpc>
              <a:spcBef>
                <a:spcPts val="500"/>
              </a:spcBef>
              <a:buClr>
                <a:schemeClr val="accent6"/>
              </a:buClr>
              <a:buSzPct val="90000"/>
              <a:buFont typeface="Arial"/>
              <a:buNone/>
            </a:pPr>
            <a:endParaRPr lang="en-US" sz="2400" dirty="0"/>
          </a:p>
          <a:p>
            <a:pPr marL="0" indent="0" defTabSz="914400">
              <a:lnSpc>
                <a:spcPct val="110000"/>
              </a:lnSpc>
              <a:spcBef>
                <a:spcPts val="500"/>
              </a:spcBef>
              <a:buClr>
                <a:schemeClr val="accent6"/>
              </a:buClr>
              <a:buSzPct val="90000"/>
              <a:buFont typeface="Arial"/>
              <a:buNone/>
            </a:pPr>
            <a:r>
              <a:rPr lang="en-US" sz="2400" dirty="0" err="1"/>
              <a:t>Trendi</a:t>
            </a:r>
            <a:r>
              <a:rPr lang="en-US" sz="2400" dirty="0"/>
              <a:t> 2018-2021</a:t>
            </a:r>
          </a:p>
          <a:p>
            <a:pPr marL="0" indent="0" defTabSz="914400">
              <a:lnSpc>
                <a:spcPct val="110000"/>
              </a:lnSpc>
              <a:spcBef>
                <a:spcPts val="500"/>
              </a:spcBef>
              <a:buClr>
                <a:schemeClr val="accent6"/>
              </a:buClr>
              <a:buSzPct val="90000"/>
              <a:buFont typeface="Arial"/>
              <a:buNone/>
            </a:pPr>
            <a:endParaRPr lang="en-US" sz="2400" dirty="0"/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6ED84909-3F5C-ACF2-33AE-80909BBDE84B}"/>
              </a:ext>
            </a:extLst>
          </p:cNvPr>
          <p:cNvSpPr/>
          <p:nvPr/>
        </p:nvSpPr>
        <p:spPr>
          <a:xfrm>
            <a:off x="2548890" y="5247797"/>
            <a:ext cx="571500" cy="33147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818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2EB442-0734-49C8-D5EF-735FB2AE2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0091" y="3657600"/>
            <a:ext cx="5211909" cy="3200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C04DA9-E53A-9CC5-8CE7-C353F3354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26606"/>
            <a:ext cx="5072063" cy="3231394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18DC8CA-9776-6669-1AC2-9914BE5085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9091470"/>
              </p:ext>
            </p:extLst>
          </p:nvPr>
        </p:nvGraphicFramePr>
        <p:xfrm>
          <a:off x="4052888" y="400051"/>
          <a:ext cx="5072062" cy="3028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92584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E0FF0C0-9941-F5CA-6C63-D9CBC10DDD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9838591"/>
              </p:ext>
            </p:extLst>
          </p:nvPr>
        </p:nvGraphicFramePr>
        <p:xfrm>
          <a:off x="0" y="0"/>
          <a:ext cx="12191999" cy="66575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23691">
                  <a:extLst>
                    <a:ext uri="{9D8B030D-6E8A-4147-A177-3AD203B41FA5}">
                      <a16:colId xmlns:a16="http://schemas.microsoft.com/office/drawing/2014/main" val="675147329"/>
                    </a:ext>
                  </a:extLst>
                </a:gridCol>
                <a:gridCol w="4923691">
                  <a:extLst>
                    <a:ext uri="{9D8B030D-6E8A-4147-A177-3AD203B41FA5}">
                      <a16:colId xmlns:a16="http://schemas.microsoft.com/office/drawing/2014/main" val="1048024785"/>
                    </a:ext>
                  </a:extLst>
                </a:gridCol>
                <a:gridCol w="2344617">
                  <a:extLst>
                    <a:ext uri="{9D8B030D-6E8A-4147-A177-3AD203B41FA5}">
                      <a16:colId xmlns:a16="http://schemas.microsoft.com/office/drawing/2014/main" val="477229770"/>
                    </a:ext>
                  </a:extLst>
                </a:gridCol>
              </a:tblGrid>
              <a:tr h="719985">
                <a:tc rowSpan="1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400" dirty="0" err="1">
                          <a:effectLst/>
                        </a:rPr>
                        <a:t>Kërkesat</a:t>
                      </a:r>
                      <a:r>
                        <a:rPr lang="de-CH" sz="1400" dirty="0">
                          <a:effectLst/>
                        </a:rPr>
                        <a:t> e </a:t>
                      </a:r>
                      <a:r>
                        <a:rPr lang="de-CH" sz="1400" dirty="0" err="1">
                          <a:effectLst/>
                        </a:rPr>
                        <a:t>përputhshmërisë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9842" marR="4984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400">
                          <a:effectLst/>
                        </a:rPr>
                        <a:t>Kriteret e vlerësimit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9842" marR="498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400">
                          <a:effectLst/>
                        </a:rPr>
                        <a:t>Përmasa e kampionit bashkiak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9842" marR="49842" marT="0" marB="0" anchor="ctr"/>
                </a:tc>
                <a:extLst>
                  <a:ext uri="{0D108BD9-81ED-4DB2-BD59-A6C34878D82A}">
                    <a16:rowId xmlns:a16="http://schemas.microsoft.com/office/drawing/2014/main" val="228873102"/>
                  </a:ext>
                </a:extLst>
              </a:tr>
              <a:tr h="2327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400">
                          <a:effectLst/>
                        </a:rPr>
                        <a:t>Përgatitja e një raporti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9842" marR="498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400">
                          <a:effectLst/>
                        </a:rPr>
                        <a:t>61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9842" marR="49842" marT="0" marB="0" anchor="ctr"/>
                </a:tc>
                <a:extLst>
                  <a:ext uri="{0D108BD9-81ED-4DB2-BD59-A6C34878D82A}">
                    <a16:rowId xmlns:a16="http://schemas.microsoft.com/office/drawing/2014/main" val="2791547611"/>
                  </a:ext>
                </a:extLst>
              </a:tr>
              <a:tr h="4749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400">
                          <a:effectLst/>
                        </a:rPr>
                        <a:t>Paraqitja e të ardhurave sipas burimeve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9842" marR="498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400">
                          <a:effectLst/>
                        </a:rPr>
                        <a:t>61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9842" marR="49842" marT="0" marB="0" anchor="ctr"/>
                </a:tc>
                <a:extLst>
                  <a:ext uri="{0D108BD9-81ED-4DB2-BD59-A6C34878D82A}">
                    <a16:rowId xmlns:a16="http://schemas.microsoft.com/office/drawing/2014/main" val="2377584199"/>
                  </a:ext>
                </a:extLst>
              </a:tr>
              <a:tr h="2327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400" dirty="0" err="1">
                          <a:effectLst/>
                        </a:rPr>
                        <a:t>Realizimi</a:t>
                      </a:r>
                      <a:r>
                        <a:rPr lang="de-CH" sz="1400" dirty="0">
                          <a:effectLst/>
                        </a:rPr>
                        <a:t> </a:t>
                      </a:r>
                      <a:r>
                        <a:rPr lang="de-CH" sz="1400" dirty="0" err="1">
                          <a:effectLst/>
                        </a:rPr>
                        <a:t>faktik</a:t>
                      </a:r>
                      <a:r>
                        <a:rPr lang="de-CH" sz="1400" dirty="0">
                          <a:effectLst/>
                        </a:rPr>
                        <a:t> i </a:t>
                      </a:r>
                      <a:r>
                        <a:rPr lang="de-CH" sz="1400" dirty="0" err="1">
                          <a:effectLst/>
                        </a:rPr>
                        <a:t>të</a:t>
                      </a:r>
                      <a:r>
                        <a:rPr lang="de-CH" sz="1400" dirty="0">
                          <a:effectLst/>
                        </a:rPr>
                        <a:t> </a:t>
                      </a:r>
                      <a:r>
                        <a:rPr lang="de-CH" sz="1400" dirty="0" err="1">
                          <a:effectLst/>
                        </a:rPr>
                        <a:t>ardhurave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9842" marR="498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400">
                          <a:effectLst/>
                        </a:rPr>
                        <a:t>61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9842" marR="49842" marT="0" marB="0" anchor="ctr"/>
                </a:tc>
                <a:extLst>
                  <a:ext uri="{0D108BD9-81ED-4DB2-BD59-A6C34878D82A}">
                    <a16:rowId xmlns:a16="http://schemas.microsoft.com/office/drawing/2014/main" val="815466020"/>
                  </a:ext>
                </a:extLst>
              </a:tr>
              <a:tr h="4763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400" dirty="0">
                          <a:effectLst/>
                        </a:rPr>
                        <a:t>Shpenzimet sipas programit dhe realizimit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9842" marR="498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400">
                          <a:effectLst/>
                        </a:rPr>
                        <a:t>61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9842" marR="49842" marT="0" marB="0" anchor="ctr"/>
                </a:tc>
                <a:extLst>
                  <a:ext uri="{0D108BD9-81ED-4DB2-BD59-A6C34878D82A}">
                    <a16:rowId xmlns:a16="http://schemas.microsoft.com/office/drawing/2014/main" val="192587131"/>
                  </a:ext>
                </a:extLst>
              </a:tr>
              <a:tr h="4763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400">
                          <a:effectLst/>
                        </a:rPr>
                        <a:t>Raportimi i shpenzimeve sipas klasifikimit ekonomik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9842" marR="498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400">
                          <a:effectLst/>
                        </a:rPr>
                        <a:t>61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9842" marR="49842" marT="0" marB="0" anchor="ctr"/>
                </a:tc>
                <a:extLst>
                  <a:ext uri="{0D108BD9-81ED-4DB2-BD59-A6C34878D82A}">
                    <a16:rowId xmlns:a16="http://schemas.microsoft.com/office/drawing/2014/main" val="1823730927"/>
                  </a:ext>
                </a:extLst>
              </a:tr>
              <a:tr h="2327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400" kern="1200">
                          <a:effectLst/>
                        </a:rPr>
                        <a:t>Lista e investimeve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9842" marR="498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400">
                          <a:effectLst/>
                        </a:rPr>
                        <a:t>61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9842" marR="49842" marT="0" marB="0" anchor="ctr"/>
                </a:tc>
                <a:extLst>
                  <a:ext uri="{0D108BD9-81ED-4DB2-BD59-A6C34878D82A}">
                    <a16:rowId xmlns:a16="http://schemas.microsoft.com/office/drawing/2014/main" val="3496507268"/>
                  </a:ext>
                </a:extLst>
              </a:tr>
              <a:tr h="4749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400" kern="1200">
                          <a:effectLst/>
                        </a:rPr>
                        <a:t>Shkalla e detyrimeve të prapambetura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9842" marR="498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400">
                          <a:effectLst/>
                        </a:rPr>
                        <a:t>61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9842" marR="49842" marT="0" marB="0" anchor="ctr"/>
                </a:tc>
                <a:extLst>
                  <a:ext uri="{0D108BD9-81ED-4DB2-BD59-A6C34878D82A}">
                    <a16:rowId xmlns:a16="http://schemas.microsoft.com/office/drawing/2014/main" val="3825595353"/>
                  </a:ext>
                </a:extLst>
              </a:tr>
              <a:tr h="4763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400" kern="1200">
                          <a:effectLst/>
                        </a:rPr>
                        <a:t>Buxheti i planifikuar kundrejt buxhetit faktik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9842" marR="498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400">
                          <a:effectLst/>
                        </a:rPr>
                        <a:t>61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9842" marR="49842" marT="0" marB="0" anchor="ctr"/>
                </a:tc>
                <a:extLst>
                  <a:ext uri="{0D108BD9-81ED-4DB2-BD59-A6C34878D82A}">
                    <a16:rowId xmlns:a16="http://schemas.microsoft.com/office/drawing/2014/main" val="3748859747"/>
                  </a:ext>
                </a:extLst>
              </a:tr>
              <a:tr h="4763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400" kern="1200" dirty="0" err="1">
                          <a:effectLst/>
                        </a:rPr>
                        <a:t>Përputhshmëria</a:t>
                      </a:r>
                      <a:r>
                        <a:rPr lang="de-CH" sz="1400" kern="1200" dirty="0">
                          <a:effectLst/>
                        </a:rPr>
                        <a:t> </a:t>
                      </a:r>
                      <a:r>
                        <a:rPr lang="de-CH" sz="1400" kern="1200" dirty="0" err="1">
                          <a:effectLst/>
                        </a:rPr>
                        <a:t>e</a:t>
                      </a:r>
                      <a:r>
                        <a:rPr lang="de-CH" sz="1400" kern="1200" dirty="0">
                          <a:effectLst/>
                        </a:rPr>
                        <a:t> </a:t>
                      </a:r>
                      <a:r>
                        <a:rPr lang="de-CH" sz="1400" kern="1200" dirty="0" err="1">
                          <a:effectLst/>
                        </a:rPr>
                        <a:t>programeve</a:t>
                      </a:r>
                      <a:r>
                        <a:rPr lang="de-CH" sz="1400" kern="1200" dirty="0">
                          <a:effectLst/>
                        </a:rPr>
                        <a:t> </a:t>
                      </a:r>
                      <a:r>
                        <a:rPr lang="de-CH" sz="1400" kern="1200" dirty="0" err="1">
                          <a:effectLst/>
                        </a:rPr>
                        <a:t>të</a:t>
                      </a:r>
                      <a:r>
                        <a:rPr lang="de-CH" sz="1400" kern="1200" dirty="0">
                          <a:effectLst/>
                        </a:rPr>
                        <a:t> </a:t>
                      </a:r>
                      <a:r>
                        <a:rPr lang="de-CH" sz="1400" kern="1200" dirty="0" err="1">
                          <a:effectLst/>
                        </a:rPr>
                        <a:t>raportuara</a:t>
                      </a:r>
                      <a:r>
                        <a:rPr lang="de-CH" sz="1400" kern="1200" dirty="0">
                          <a:effectLst/>
                        </a:rPr>
                        <a:t> </a:t>
                      </a:r>
                      <a:r>
                        <a:rPr lang="de-CH" sz="1400" kern="1200" dirty="0" err="1">
                          <a:effectLst/>
                        </a:rPr>
                        <a:t>në</a:t>
                      </a:r>
                      <a:r>
                        <a:rPr lang="de-CH" sz="1400" kern="1200" dirty="0">
                          <a:effectLst/>
                        </a:rPr>
                        <a:t> PBA </a:t>
                      </a:r>
                      <a:r>
                        <a:rPr lang="de-CH" sz="1400" kern="1200" dirty="0" err="1">
                          <a:effectLst/>
                        </a:rPr>
                        <a:t>dhe</a:t>
                      </a:r>
                      <a:r>
                        <a:rPr lang="de-CH" sz="1400" kern="1200" dirty="0">
                          <a:effectLst/>
                        </a:rPr>
                        <a:t> RMZB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9842" marR="498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400">
                          <a:effectLst/>
                        </a:rPr>
                        <a:t>61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9842" marR="49842" marT="0" marB="0" anchor="ctr"/>
                </a:tc>
                <a:extLst>
                  <a:ext uri="{0D108BD9-81ED-4DB2-BD59-A6C34878D82A}">
                    <a16:rowId xmlns:a16="http://schemas.microsoft.com/office/drawing/2014/main" val="1418396986"/>
                  </a:ext>
                </a:extLst>
              </a:tr>
              <a:tr h="2327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400">
                          <a:effectLst/>
                        </a:rPr>
                        <a:t>Lista e Treguesve Financiarë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9842" marR="498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400">
                          <a:effectLst/>
                        </a:rPr>
                        <a:t>61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9842" marR="49842" marT="0" marB="0" anchor="ctr"/>
                </a:tc>
                <a:extLst>
                  <a:ext uri="{0D108BD9-81ED-4DB2-BD59-A6C34878D82A}">
                    <a16:rowId xmlns:a16="http://schemas.microsoft.com/office/drawing/2014/main" val="2294648408"/>
                  </a:ext>
                </a:extLst>
              </a:tr>
              <a:tr h="2327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400">
                          <a:effectLst/>
                        </a:rPr>
                        <a:t>Elementet e performancës 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9842" marR="498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400">
                          <a:effectLst/>
                        </a:rPr>
                        <a:t>61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9842" marR="49842" marT="0" marB="0" anchor="ctr"/>
                </a:tc>
                <a:extLst>
                  <a:ext uri="{0D108BD9-81ED-4DB2-BD59-A6C34878D82A}">
                    <a16:rowId xmlns:a16="http://schemas.microsoft.com/office/drawing/2014/main" val="2119058024"/>
                  </a:ext>
                </a:extLst>
              </a:tr>
              <a:tr h="7079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400">
                          <a:effectLst/>
                        </a:rPr>
                        <a:t>Lidhja e elementeve të performancës të planifikimit me raportimin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9842" marR="498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400">
                          <a:effectLst/>
                        </a:rPr>
                        <a:t> </a:t>
                      </a:r>
                      <a:endParaRPr lang="x-none" sz="14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400">
                          <a:effectLst/>
                        </a:rPr>
                        <a:t>Metodë Cilësore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9842" marR="49842" marT="0" marB="0"/>
                </a:tc>
                <a:extLst>
                  <a:ext uri="{0D108BD9-81ED-4DB2-BD59-A6C34878D82A}">
                    <a16:rowId xmlns:a16="http://schemas.microsoft.com/office/drawing/2014/main" val="3411675674"/>
                  </a:ext>
                </a:extLst>
              </a:tr>
              <a:tr h="25954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400">
                          <a:effectLst/>
                        </a:rPr>
                        <a:t>Përdorimi i raportit nga këshilli bashkiak dhe komuniteti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9842" marR="4984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400">
                          <a:effectLst/>
                        </a:rPr>
                        <a:t>Raporti është diskutuar në këshill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9842" marR="498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400">
                          <a:effectLst/>
                        </a:rPr>
                        <a:t>61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9842" marR="49842" marT="0" marB="0" anchor="ctr"/>
                </a:tc>
                <a:extLst>
                  <a:ext uri="{0D108BD9-81ED-4DB2-BD59-A6C34878D82A}">
                    <a16:rowId xmlns:a16="http://schemas.microsoft.com/office/drawing/2014/main" val="3525243058"/>
                  </a:ext>
                </a:extLst>
              </a:tr>
              <a:tr h="2327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400" dirty="0">
                          <a:effectLst/>
                        </a:rPr>
                        <a:t>Raporti është publikuar në ëebsite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9842" marR="498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400">
                          <a:effectLst/>
                        </a:rPr>
                        <a:t>61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9842" marR="49842" marT="0" marB="0" anchor="ctr"/>
                </a:tc>
                <a:extLst>
                  <a:ext uri="{0D108BD9-81ED-4DB2-BD59-A6C34878D82A}">
                    <a16:rowId xmlns:a16="http://schemas.microsoft.com/office/drawing/2014/main" val="4221541820"/>
                  </a:ext>
                </a:extLst>
              </a:tr>
              <a:tr h="7186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400" dirty="0" err="1">
                          <a:effectLst/>
                        </a:rPr>
                        <a:t>Renditja</a:t>
                      </a:r>
                      <a:r>
                        <a:rPr lang="de-CH" sz="1400" dirty="0">
                          <a:effectLst/>
                        </a:rPr>
                        <a:t> e </a:t>
                      </a:r>
                      <a:r>
                        <a:rPr lang="de-CH" sz="1400" dirty="0" err="1">
                          <a:effectLst/>
                        </a:rPr>
                        <a:t>Bashkive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9842" marR="4984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400">
                          <a:effectLst/>
                        </a:rPr>
                        <a:t>Pikëzim për bashki në bazë të kritereve të plotesuara (kampioni 61 bashki)</a:t>
                      </a:r>
                      <a:endParaRPr lang="x-none" sz="14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9842" marR="498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400" dirty="0">
                          <a:effectLst/>
                        </a:rPr>
                        <a:t> </a:t>
                      </a:r>
                      <a:endParaRPr lang="x-none" sz="14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9842" marR="49842" marT="0" marB="0" anchor="ctr"/>
                </a:tc>
                <a:extLst>
                  <a:ext uri="{0D108BD9-81ED-4DB2-BD59-A6C34878D82A}">
                    <a16:rowId xmlns:a16="http://schemas.microsoft.com/office/drawing/2014/main" val="14397146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66099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9">
            <a:extLst>
              <a:ext uri="{FF2B5EF4-FFF2-40B4-BE49-F238E27FC236}">
                <a16:creationId xmlns:a16="http://schemas.microsoft.com/office/drawing/2014/main" id="{8B6B7132-84A0-E93A-7563-D51B3F9F936C}"/>
              </a:ext>
            </a:extLst>
          </p:cNvPr>
          <p:cNvSpPr txBox="1">
            <a:spLocks/>
          </p:cNvSpPr>
          <p:nvPr/>
        </p:nvSpPr>
        <p:spPr>
          <a:xfrm>
            <a:off x="122803" y="250030"/>
            <a:ext cx="8788149" cy="1921669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err="1"/>
              <a:t>Informacion</a:t>
            </a:r>
            <a:r>
              <a:rPr lang="en-US" b="1" dirty="0"/>
              <a:t> </a:t>
            </a:r>
            <a:r>
              <a:rPr lang="en-US" b="1" dirty="0" err="1"/>
              <a:t>PëR</a:t>
            </a:r>
            <a:r>
              <a:rPr lang="en-US" b="1" dirty="0"/>
              <a:t> </a:t>
            </a:r>
            <a:r>
              <a:rPr lang="en-US" b="1" dirty="0" err="1"/>
              <a:t>PerformancëN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FA8B70-6ADE-E467-DAD1-B4B55ABD6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2696" y="0"/>
            <a:ext cx="390939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089B97-7DAE-8B91-B842-F434FF172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127" y="113715"/>
            <a:ext cx="1028873" cy="843548"/>
          </a:xfrm>
          <a:prstGeom prst="rect">
            <a:avLst/>
          </a:prstGeom>
        </p:spPr>
      </p:pic>
      <p:sp>
        <p:nvSpPr>
          <p:cNvPr id="2" name="Content Placeholder 10">
            <a:extLst>
              <a:ext uri="{FF2B5EF4-FFF2-40B4-BE49-F238E27FC236}">
                <a16:creationId xmlns:a16="http://schemas.microsoft.com/office/drawing/2014/main" id="{38C4E948-5317-9E3F-E208-BB2644C8FAC6}"/>
              </a:ext>
            </a:extLst>
          </p:cNvPr>
          <p:cNvSpPr txBox="1">
            <a:spLocks/>
          </p:cNvSpPr>
          <p:nvPr/>
        </p:nvSpPr>
        <p:spPr>
          <a:xfrm>
            <a:off x="37198" y="1364458"/>
            <a:ext cx="8403853" cy="524351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228600" indent="-338328" defTabSz="914400">
              <a:lnSpc>
                <a:spcPct val="110000"/>
              </a:lnSpc>
              <a:spcBef>
                <a:spcPts val="5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2400" dirty="0"/>
              <a:t>37bashki </a:t>
            </a:r>
            <a:r>
              <a:rPr lang="en-US" sz="2400" dirty="0" err="1"/>
              <a:t>kanë</a:t>
            </a:r>
            <a:r>
              <a:rPr lang="en-US" sz="2400" dirty="0"/>
              <a:t> </a:t>
            </a:r>
            <a:r>
              <a:rPr lang="en-US" sz="2400" dirty="0" err="1"/>
              <a:t>raportuar</a:t>
            </a:r>
            <a:r>
              <a:rPr lang="en-US" sz="2400" dirty="0"/>
              <a:t> </a:t>
            </a:r>
            <a:r>
              <a:rPr lang="en-US" sz="2400" dirty="0" err="1"/>
              <a:t>Treguesit</a:t>
            </a:r>
            <a:r>
              <a:rPr lang="en-US" sz="2400" dirty="0"/>
              <a:t> e  </a:t>
            </a:r>
            <a:r>
              <a:rPr lang="en-US" sz="2400" dirty="0" err="1"/>
              <a:t>Performancës</a:t>
            </a:r>
            <a:r>
              <a:rPr lang="en-US" sz="2400" dirty="0"/>
              <a:t>,  11 </a:t>
            </a:r>
            <a:r>
              <a:rPr lang="en-US" sz="2400" dirty="0" err="1"/>
              <a:t>bashki</a:t>
            </a:r>
            <a:r>
              <a:rPr lang="en-US" sz="2400" dirty="0"/>
              <a:t> –</a:t>
            </a:r>
            <a:r>
              <a:rPr lang="en-US" sz="2400" dirty="0" err="1"/>
              <a:t>Liste</a:t>
            </a:r>
            <a:r>
              <a:rPr lang="en-US" sz="2400" dirty="0"/>
              <a:t> </a:t>
            </a:r>
            <a:r>
              <a:rPr lang="en-US" sz="2400" dirty="0" err="1"/>
              <a:t>të</a:t>
            </a:r>
            <a:r>
              <a:rPr lang="en-US" sz="2400" dirty="0"/>
              <a:t> </a:t>
            </a:r>
            <a:r>
              <a:rPr lang="en-US" sz="2400" dirty="0" err="1"/>
              <a:t>Pjeshme</a:t>
            </a:r>
            <a:r>
              <a:rPr lang="en-US" sz="2400" dirty="0"/>
              <a:t>;  13 </a:t>
            </a:r>
            <a:r>
              <a:rPr lang="en-US" sz="2400" dirty="0" err="1"/>
              <a:t>bashki</a:t>
            </a:r>
            <a:r>
              <a:rPr lang="en-US" sz="2400" dirty="0"/>
              <a:t> Jo.</a:t>
            </a:r>
          </a:p>
          <a:p>
            <a:pPr marL="0" indent="0" defTabSz="914400">
              <a:lnSpc>
                <a:spcPct val="110000"/>
              </a:lnSpc>
              <a:spcBef>
                <a:spcPts val="500"/>
              </a:spcBef>
              <a:buClr>
                <a:schemeClr val="accent6"/>
              </a:buClr>
              <a:buSzPct val="90000"/>
              <a:buFont typeface="Arial"/>
              <a:buNone/>
            </a:pPr>
            <a:r>
              <a:rPr lang="en-US" sz="2400" dirty="0" err="1"/>
              <a:t>Krahasim</a:t>
            </a:r>
            <a:r>
              <a:rPr lang="en-US" sz="2400" dirty="0"/>
              <a:t> 2021-2020</a:t>
            </a:r>
          </a:p>
          <a:p>
            <a:pPr marL="228600" indent="-338328" defTabSz="914400">
              <a:lnSpc>
                <a:spcPct val="110000"/>
              </a:lnSpc>
              <a:spcBef>
                <a:spcPts val="5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2400" dirty="0"/>
              <a:t>35 </a:t>
            </a:r>
            <a:r>
              <a:rPr lang="en-US" sz="2400" dirty="0" err="1"/>
              <a:t>kanë</a:t>
            </a:r>
            <a:r>
              <a:rPr lang="en-US" sz="2400" dirty="0"/>
              <a:t> </a:t>
            </a:r>
            <a:r>
              <a:rPr lang="en-US" sz="2400" dirty="0" err="1"/>
              <a:t>raportuar</a:t>
            </a:r>
            <a:r>
              <a:rPr lang="en-US" sz="2400" dirty="0"/>
              <a:t>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  <a:r>
              <a:rPr lang="en-US" sz="2400" dirty="0" err="1"/>
              <a:t>nje</a:t>
            </a:r>
            <a:r>
              <a:rPr lang="en-US" sz="2400" dirty="0"/>
              <a:t> vit </a:t>
            </a:r>
            <a:r>
              <a:rPr lang="en-US" sz="2400" dirty="0" err="1"/>
              <a:t>më</a:t>
            </a:r>
            <a:r>
              <a:rPr lang="en-US" sz="2400" dirty="0"/>
              <a:t> </a:t>
            </a:r>
            <a:r>
              <a:rPr lang="en-US" sz="2400" dirty="0" err="1"/>
              <a:t>Parë</a:t>
            </a:r>
            <a:endParaRPr lang="en-US" sz="2400" dirty="0"/>
          </a:p>
          <a:p>
            <a:pPr marL="228600" indent="-338328" defTabSz="914400">
              <a:lnSpc>
                <a:spcPct val="110000"/>
              </a:lnSpc>
              <a:spcBef>
                <a:spcPts val="5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2400" dirty="0"/>
              <a:t> 11 </a:t>
            </a:r>
            <a:r>
              <a:rPr lang="en-US" sz="2400" dirty="0" err="1"/>
              <a:t>nuk</a:t>
            </a:r>
            <a:r>
              <a:rPr lang="en-US" sz="2400" dirty="0"/>
              <a:t> e </a:t>
            </a:r>
            <a:r>
              <a:rPr lang="en-US" sz="2400" dirty="0" err="1"/>
              <a:t>kanë</a:t>
            </a:r>
            <a:r>
              <a:rPr lang="en-US" sz="2400" dirty="0"/>
              <a:t> </a:t>
            </a:r>
            <a:r>
              <a:rPr lang="en-US" sz="2400" dirty="0" err="1"/>
              <a:t>plotesuar</a:t>
            </a:r>
            <a:r>
              <a:rPr lang="en-US" sz="2400" dirty="0"/>
              <a:t> </a:t>
            </a:r>
            <a:r>
              <a:rPr lang="en-US" sz="2400" dirty="0" err="1"/>
              <a:t>njesoj</a:t>
            </a:r>
            <a:r>
              <a:rPr lang="en-US" sz="2400" dirty="0"/>
              <a:t>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  <a:r>
              <a:rPr lang="en-US" sz="2400" dirty="0" err="1"/>
              <a:t>nje</a:t>
            </a:r>
            <a:r>
              <a:rPr lang="en-US" sz="2400" dirty="0"/>
              <a:t> vit me pare</a:t>
            </a:r>
          </a:p>
          <a:p>
            <a:pPr marL="228600" indent="-338328" defTabSz="914400">
              <a:lnSpc>
                <a:spcPct val="110000"/>
              </a:lnSpc>
              <a:spcBef>
                <a:spcPts val="5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2400" dirty="0"/>
              <a:t>11 </a:t>
            </a:r>
            <a:r>
              <a:rPr lang="en-US" sz="2400" dirty="0" err="1"/>
              <a:t>bashki</a:t>
            </a:r>
            <a:r>
              <a:rPr lang="en-US" sz="2400" dirty="0"/>
              <a:t> </a:t>
            </a:r>
            <a:r>
              <a:rPr lang="en-US" sz="2400" dirty="0" err="1"/>
              <a:t>kane</a:t>
            </a:r>
            <a:r>
              <a:rPr lang="en-US" sz="2400" dirty="0"/>
              <a:t> </a:t>
            </a:r>
            <a:r>
              <a:rPr lang="en-US" sz="2400" dirty="0" err="1"/>
              <a:t>shenuar</a:t>
            </a:r>
            <a:r>
              <a:rPr lang="en-US" sz="2400" dirty="0"/>
              <a:t> </a:t>
            </a:r>
            <a:r>
              <a:rPr lang="en-US" sz="2400" dirty="0" err="1"/>
              <a:t>përmirësim</a:t>
            </a:r>
            <a:endParaRPr lang="en-US" sz="2400" dirty="0"/>
          </a:p>
          <a:p>
            <a:pPr marL="228600" indent="-338328" defTabSz="914400">
              <a:lnSpc>
                <a:spcPct val="110000"/>
              </a:lnSpc>
              <a:spcBef>
                <a:spcPts val="5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2400" dirty="0"/>
              <a:t>4 </a:t>
            </a:r>
            <a:r>
              <a:rPr lang="en-US" sz="2400" dirty="0" err="1"/>
              <a:t>Bashki</a:t>
            </a:r>
            <a:r>
              <a:rPr lang="en-US" sz="2400" dirty="0"/>
              <a:t> </a:t>
            </a:r>
            <a:r>
              <a:rPr lang="en-US" sz="2400" dirty="0" err="1"/>
              <a:t>kanë</a:t>
            </a:r>
            <a:r>
              <a:rPr lang="en-US" sz="2400" dirty="0"/>
              <a:t> </a:t>
            </a:r>
            <a:r>
              <a:rPr lang="en-US" sz="2400" dirty="0" err="1"/>
              <a:t>shënuar</a:t>
            </a:r>
            <a:r>
              <a:rPr lang="en-US" sz="2400" dirty="0"/>
              <a:t> </a:t>
            </a:r>
            <a:r>
              <a:rPr lang="en-US" sz="2400" dirty="0" err="1"/>
              <a:t>Përkeqsim</a:t>
            </a:r>
            <a:endParaRPr lang="en-US" sz="2400" dirty="0"/>
          </a:p>
          <a:p>
            <a:pPr marL="0" indent="0" defTabSz="914400">
              <a:lnSpc>
                <a:spcPct val="110000"/>
              </a:lnSpc>
              <a:spcBef>
                <a:spcPts val="500"/>
              </a:spcBef>
              <a:buClr>
                <a:schemeClr val="accent6"/>
              </a:buClr>
              <a:buSzPct val="90000"/>
              <a:buFont typeface="Arial"/>
              <a:buNone/>
            </a:pPr>
            <a:endParaRPr lang="en-US" sz="2400" dirty="0"/>
          </a:p>
          <a:p>
            <a:pPr marL="0" indent="0" defTabSz="914400">
              <a:lnSpc>
                <a:spcPct val="110000"/>
              </a:lnSpc>
              <a:spcBef>
                <a:spcPts val="500"/>
              </a:spcBef>
              <a:buClr>
                <a:schemeClr val="accent6"/>
              </a:buClr>
              <a:buSzPct val="90000"/>
              <a:buFont typeface="Arial"/>
              <a:buNone/>
            </a:pPr>
            <a:r>
              <a:rPr lang="en-US" sz="2400" dirty="0" err="1"/>
              <a:t>Trendi</a:t>
            </a:r>
            <a:r>
              <a:rPr lang="en-US" sz="2400" dirty="0"/>
              <a:t> 2018-2021</a:t>
            </a:r>
          </a:p>
          <a:p>
            <a:pPr marL="0" indent="0" defTabSz="914400">
              <a:lnSpc>
                <a:spcPct val="110000"/>
              </a:lnSpc>
              <a:spcBef>
                <a:spcPts val="500"/>
              </a:spcBef>
              <a:buClr>
                <a:schemeClr val="accent6"/>
              </a:buClr>
              <a:buSzPct val="90000"/>
              <a:buFont typeface="Arial"/>
              <a:buNone/>
            </a:pPr>
            <a:endParaRPr lang="en-US" sz="2400" dirty="0"/>
          </a:p>
        </p:txBody>
      </p:sp>
      <p:sp>
        <p:nvSpPr>
          <p:cNvPr id="3" name="Up Arrow 2">
            <a:extLst>
              <a:ext uri="{FF2B5EF4-FFF2-40B4-BE49-F238E27FC236}">
                <a16:creationId xmlns:a16="http://schemas.microsoft.com/office/drawing/2014/main" id="{8E609F50-9517-0D74-3B4B-46B43523F2C1}"/>
              </a:ext>
            </a:extLst>
          </p:cNvPr>
          <p:cNvSpPr/>
          <p:nvPr/>
        </p:nvSpPr>
        <p:spPr>
          <a:xfrm>
            <a:off x="2577465" y="5493542"/>
            <a:ext cx="571500" cy="671512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6137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84DF323-1F1F-DC2A-ACA7-4424AFA1F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900" y="3841836"/>
            <a:ext cx="4991099" cy="30161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BC579E-E17B-A63A-76A6-4142DEB866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99984"/>
            <a:ext cx="4733925" cy="2958016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C415D29-B8B5-911A-8347-64F073F79C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1234154"/>
              </p:ext>
            </p:extLst>
          </p:nvPr>
        </p:nvGraphicFramePr>
        <p:xfrm>
          <a:off x="3181349" y="395001"/>
          <a:ext cx="5829301" cy="3281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0BB5F39D-5E57-129B-5467-C8F19F1D3EE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5"/>
          <a:stretch/>
        </p:blipFill>
        <p:spPr bwMode="auto">
          <a:xfrm>
            <a:off x="4020185" y="4436388"/>
            <a:ext cx="3180715" cy="12166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031933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C829BC-7B9A-52F5-AA36-31F6D433C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0" y="0"/>
            <a:ext cx="4108174" cy="6858000"/>
          </a:xfrm>
          <a:prstGeom prst="rect">
            <a:avLst/>
          </a:prstGeom>
        </p:spPr>
      </p:pic>
      <p:sp>
        <p:nvSpPr>
          <p:cNvPr id="2" name="Title 9">
            <a:extLst>
              <a:ext uri="{FF2B5EF4-FFF2-40B4-BE49-F238E27FC236}">
                <a16:creationId xmlns:a16="http://schemas.microsoft.com/office/drawing/2014/main" id="{EE21A67B-B752-F82B-4C79-FCA700DB5BAB}"/>
              </a:ext>
            </a:extLst>
          </p:cNvPr>
          <p:cNvSpPr txBox="1">
            <a:spLocks/>
          </p:cNvSpPr>
          <p:nvPr/>
        </p:nvSpPr>
        <p:spPr>
          <a:xfrm>
            <a:off x="122803" y="250031"/>
            <a:ext cx="8788149" cy="111442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err="1"/>
              <a:t>Llogaridhënia</a:t>
            </a:r>
            <a:endParaRPr lang="en-US" b="1" dirty="0"/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B429A7BE-D7E5-2BCA-B13F-55C156AE3205}"/>
              </a:ext>
            </a:extLst>
          </p:cNvPr>
          <p:cNvSpPr txBox="1">
            <a:spLocks/>
          </p:cNvSpPr>
          <p:nvPr/>
        </p:nvSpPr>
        <p:spPr>
          <a:xfrm>
            <a:off x="0" y="1364458"/>
            <a:ext cx="8199633" cy="524351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228600" indent="-338328" defTabSz="914400">
              <a:lnSpc>
                <a:spcPct val="110000"/>
              </a:lnSpc>
              <a:spcBef>
                <a:spcPts val="5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2400" dirty="0"/>
              <a:t>47 bashkia r </a:t>
            </a:r>
            <a:r>
              <a:rPr lang="en-US" sz="2400" dirty="0" err="1"/>
              <a:t>kanë</a:t>
            </a:r>
            <a:r>
              <a:rPr lang="en-US" sz="2400" dirty="0"/>
              <a:t> </a:t>
            </a:r>
            <a:r>
              <a:rPr lang="en-US" sz="2400" dirty="0" err="1"/>
              <a:t>diskutuar</a:t>
            </a:r>
            <a:r>
              <a:rPr lang="en-US" sz="2400" dirty="0"/>
              <a:t> </a:t>
            </a:r>
            <a:r>
              <a:rPr lang="en-US" sz="2400" dirty="0" err="1"/>
              <a:t>Raportin</a:t>
            </a:r>
            <a:r>
              <a:rPr lang="en-US" sz="2400" dirty="0"/>
              <a:t> ne keshill;14 </a:t>
            </a:r>
            <a:r>
              <a:rPr lang="en-US" sz="2400" dirty="0" err="1"/>
              <a:t>bashki</a:t>
            </a:r>
            <a:r>
              <a:rPr lang="en-US" sz="2400" dirty="0"/>
              <a:t> –Jo</a:t>
            </a:r>
          </a:p>
          <a:p>
            <a:pPr marL="0" indent="0" defTabSz="914400">
              <a:lnSpc>
                <a:spcPct val="110000"/>
              </a:lnSpc>
              <a:spcBef>
                <a:spcPts val="500"/>
              </a:spcBef>
              <a:buClr>
                <a:schemeClr val="accent6"/>
              </a:buClr>
              <a:buSzPct val="90000"/>
              <a:buFont typeface="Arial"/>
              <a:buNone/>
            </a:pPr>
            <a:r>
              <a:rPr lang="en-US" sz="2400" dirty="0" err="1"/>
              <a:t>Krahasim</a:t>
            </a:r>
            <a:r>
              <a:rPr lang="en-US" sz="2400" dirty="0"/>
              <a:t> 2021-2020</a:t>
            </a:r>
          </a:p>
          <a:p>
            <a:pPr marL="228600" indent="-338328" defTabSz="914400">
              <a:lnSpc>
                <a:spcPct val="110000"/>
              </a:lnSpc>
              <a:spcBef>
                <a:spcPts val="5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2400" dirty="0"/>
              <a:t>44 </a:t>
            </a:r>
            <a:r>
              <a:rPr lang="en-US" sz="2400" dirty="0" err="1"/>
              <a:t>kanë</a:t>
            </a:r>
            <a:r>
              <a:rPr lang="en-US" sz="2400" dirty="0"/>
              <a:t> </a:t>
            </a:r>
            <a:r>
              <a:rPr lang="en-US" sz="2400" dirty="0" err="1"/>
              <a:t>diskutuar</a:t>
            </a:r>
            <a:r>
              <a:rPr lang="en-US" sz="2400" dirty="0"/>
              <a:t> </a:t>
            </a:r>
            <a:r>
              <a:rPr lang="en-US" sz="2400" dirty="0" err="1"/>
              <a:t>Raportin</a:t>
            </a:r>
            <a:r>
              <a:rPr lang="en-US" sz="2400" dirty="0"/>
              <a:t> ne </a:t>
            </a:r>
            <a:r>
              <a:rPr lang="en-US" sz="2400" dirty="0" err="1"/>
              <a:t>keshill</a:t>
            </a:r>
            <a:r>
              <a:rPr lang="en-US" sz="2400" dirty="0"/>
              <a:t>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  <a:r>
              <a:rPr lang="en-US" sz="2400" dirty="0" err="1"/>
              <a:t>nje</a:t>
            </a:r>
            <a:r>
              <a:rPr lang="en-US" sz="2400" dirty="0"/>
              <a:t> vit </a:t>
            </a:r>
            <a:r>
              <a:rPr lang="en-US" sz="2400" dirty="0" err="1"/>
              <a:t>më</a:t>
            </a:r>
            <a:r>
              <a:rPr lang="en-US" sz="2400" dirty="0"/>
              <a:t> </a:t>
            </a:r>
            <a:r>
              <a:rPr lang="en-US" sz="2400" dirty="0" err="1"/>
              <a:t>Parë</a:t>
            </a:r>
            <a:endParaRPr lang="en-US" sz="2400" dirty="0"/>
          </a:p>
          <a:p>
            <a:pPr marL="228600" indent="-338328" defTabSz="914400">
              <a:lnSpc>
                <a:spcPct val="110000"/>
              </a:lnSpc>
              <a:spcBef>
                <a:spcPts val="5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2400" dirty="0"/>
              <a:t>10 </a:t>
            </a:r>
            <a:r>
              <a:rPr lang="en-US" sz="2400" dirty="0" err="1"/>
              <a:t>nuk</a:t>
            </a:r>
            <a:r>
              <a:rPr lang="en-US" sz="2400" dirty="0"/>
              <a:t> e </a:t>
            </a:r>
            <a:r>
              <a:rPr lang="en-US" sz="2400" dirty="0" err="1"/>
              <a:t>kanë</a:t>
            </a:r>
            <a:r>
              <a:rPr lang="en-US" sz="2400" dirty="0"/>
              <a:t> </a:t>
            </a:r>
            <a:r>
              <a:rPr lang="en-US" sz="2400" dirty="0" err="1"/>
              <a:t>diskutuar</a:t>
            </a:r>
            <a:r>
              <a:rPr lang="en-US" sz="2400" dirty="0"/>
              <a:t> </a:t>
            </a:r>
            <a:r>
              <a:rPr lang="en-US" sz="2400" dirty="0" err="1"/>
              <a:t>Raportin</a:t>
            </a:r>
            <a:r>
              <a:rPr lang="en-US" sz="2400" dirty="0"/>
              <a:t>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  <a:r>
              <a:rPr lang="en-US" sz="2400" dirty="0" err="1"/>
              <a:t>nje</a:t>
            </a:r>
            <a:r>
              <a:rPr lang="en-US" sz="2400" dirty="0"/>
              <a:t> vit me </a:t>
            </a:r>
            <a:r>
              <a:rPr lang="en-US" sz="2400" dirty="0" err="1"/>
              <a:t>parë</a:t>
            </a:r>
            <a:endParaRPr lang="en-US" sz="2400" dirty="0"/>
          </a:p>
          <a:p>
            <a:pPr marL="228600" indent="-338328" defTabSz="914400">
              <a:lnSpc>
                <a:spcPct val="110000"/>
              </a:lnSpc>
              <a:spcBef>
                <a:spcPts val="5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2400" dirty="0"/>
              <a:t>4 </a:t>
            </a:r>
            <a:r>
              <a:rPr lang="en-US" sz="2400" dirty="0" err="1"/>
              <a:t>bashki</a:t>
            </a:r>
            <a:r>
              <a:rPr lang="en-US" sz="2400" dirty="0"/>
              <a:t> </a:t>
            </a:r>
            <a:r>
              <a:rPr lang="en-US" sz="2400" dirty="0" err="1"/>
              <a:t>kane</a:t>
            </a:r>
            <a:r>
              <a:rPr lang="en-US" sz="2400" dirty="0"/>
              <a:t> </a:t>
            </a:r>
            <a:r>
              <a:rPr lang="en-US" sz="2400" dirty="0" err="1"/>
              <a:t>shenuar</a:t>
            </a:r>
            <a:r>
              <a:rPr lang="en-US" sz="2400" dirty="0"/>
              <a:t> </a:t>
            </a:r>
            <a:r>
              <a:rPr lang="en-US" sz="2400" dirty="0" err="1"/>
              <a:t>përmirësim</a:t>
            </a:r>
            <a:endParaRPr lang="en-US" sz="2400" dirty="0"/>
          </a:p>
          <a:p>
            <a:pPr marL="228600" indent="-338328" defTabSz="914400">
              <a:lnSpc>
                <a:spcPct val="110000"/>
              </a:lnSpc>
              <a:spcBef>
                <a:spcPts val="5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2400" dirty="0"/>
              <a:t>3 </a:t>
            </a:r>
            <a:r>
              <a:rPr lang="en-US" sz="2400" dirty="0" err="1"/>
              <a:t>bashki</a:t>
            </a:r>
            <a:r>
              <a:rPr lang="en-US" sz="2400" dirty="0"/>
              <a:t> - </a:t>
            </a:r>
            <a:r>
              <a:rPr lang="en-US" sz="2400" dirty="0" err="1"/>
              <a:t>Përkeqsim</a:t>
            </a:r>
            <a:endParaRPr lang="en-US" sz="2400" dirty="0"/>
          </a:p>
          <a:p>
            <a:pPr marL="0" indent="0" defTabSz="914400">
              <a:lnSpc>
                <a:spcPct val="110000"/>
              </a:lnSpc>
              <a:spcBef>
                <a:spcPts val="500"/>
              </a:spcBef>
              <a:buClr>
                <a:schemeClr val="accent6"/>
              </a:buClr>
              <a:buSzPct val="90000"/>
              <a:buFont typeface="Arial"/>
              <a:buNone/>
            </a:pPr>
            <a:endParaRPr lang="en-US" sz="2400" dirty="0"/>
          </a:p>
          <a:p>
            <a:pPr marL="0" indent="0" defTabSz="914400">
              <a:lnSpc>
                <a:spcPct val="110000"/>
              </a:lnSpc>
              <a:spcBef>
                <a:spcPts val="500"/>
              </a:spcBef>
              <a:buClr>
                <a:schemeClr val="accent6"/>
              </a:buClr>
              <a:buSzPct val="90000"/>
              <a:buFont typeface="Arial"/>
              <a:buNone/>
            </a:pPr>
            <a:r>
              <a:rPr lang="en-US" sz="2400" dirty="0" err="1"/>
              <a:t>Trendi</a:t>
            </a:r>
            <a:r>
              <a:rPr lang="en-US" sz="2400" dirty="0"/>
              <a:t> 2018-2021</a:t>
            </a:r>
          </a:p>
          <a:p>
            <a:pPr marL="0" indent="0" defTabSz="914400">
              <a:lnSpc>
                <a:spcPct val="110000"/>
              </a:lnSpc>
              <a:spcBef>
                <a:spcPts val="500"/>
              </a:spcBef>
              <a:buClr>
                <a:schemeClr val="accent6"/>
              </a:buClr>
              <a:buSzPct val="90000"/>
              <a:buFont typeface="Arial"/>
              <a:buNone/>
            </a:pPr>
            <a:endParaRPr lang="en-US" sz="2400" dirty="0"/>
          </a:p>
        </p:txBody>
      </p:sp>
      <p:sp>
        <p:nvSpPr>
          <p:cNvPr id="5" name="Up Arrow 4">
            <a:extLst>
              <a:ext uri="{FF2B5EF4-FFF2-40B4-BE49-F238E27FC236}">
                <a16:creationId xmlns:a16="http://schemas.microsoft.com/office/drawing/2014/main" id="{00158C99-0F2E-B86D-B2E5-1CD06CB3F1CF}"/>
              </a:ext>
            </a:extLst>
          </p:cNvPr>
          <p:cNvSpPr/>
          <p:nvPr/>
        </p:nvSpPr>
        <p:spPr>
          <a:xfrm>
            <a:off x="2600325" y="4970620"/>
            <a:ext cx="571500" cy="671512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0726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9325B1-80E7-A027-A5CC-20EBF9E71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67567"/>
            <a:ext cx="5748020" cy="34936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50171B-4067-97AA-5831-4A0858F7E0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0324" y="3370771"/>
            <a:ext cx="5641676" cy="3487229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45254B9-B137-5AAE-D92A-0A3BAA9BC3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0105023"/>
              </p:ext>
            </p:extLst>
          </p:nvPr>
        </p:nvGraphicFramePr>
        <p:xfrm>
          <a:off x="3592830" y="114300"/>
          <a:ext cx="5071110" cy="3131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384854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26E7AC9-E5C8-EEAA-2E7F-5E41021D1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6765" y="0"/>
            <a:ext cx="3843131" cy="6858000"/>
          </a:xfrm>
          <a:prstGeom prst="rect">
            <a:avLst/>
          </a:prstGeom>
        </p:spPr>
      </p:pic>
      <p:sp>
        <p:nvSpPr>
          <p:cNvPr id="2" name="Title 9">
            <a:extLst>
              <a:ext uri="{FF2B5EF4-FFF2-40B4-BE49-F238E27FC236}">
                <a16:creationId xmlns:a16="http://schemas.microsoft.com/office/drawing/2014/main" id="{E0B04506-972A-CB6C-5EE2-2C0941396B32}"/>
              </a:ext>
            </a:extLst>
          </p:cNvPr>
          <p:cNvSpPr txBox="1">
            <a:spLocks/>
          </p:cNvSpPr>
          <p:nvPr/>
        </p:nvSpPr>
        <p:spPr>
          <a:xfrm>
            <a:off x="122803" y="250031"/>
            <a:ext cx="8788149" cy="111442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err="1"/>
              <a:t>transparenca</a:t>
            </a:r>
            <a:endParaRPr lang="en-US" b="1" dirty="0"/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9F547A51-304D-1BEA-6779-2CFD3A22C656}"/>
              </a:ext>
            </a:extLst>
          </p:cNvPr>
          <p:cNvSpPr txBox="1">
            <a:spLocks/>
          </p:cNvSpPr>
          <p:nvPr/>
        </p:nvSpPr>
        <p:spPr>
          <a:xfrm>
            <a:off x="37197" y="1364458"/>
            <a:ext cx="8730159" cy="524351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228600" indent="-338328" defTabSz="914400">
              <a:lnSpc>
                <a:spcPct val="110000"/>
              </a:lnSpc>
              <a:spcBef>
                <a:spcPts val="5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2400" dirty="0"/>
              <a:t>48 bashkia </a:t>
            </a:r>
            <a:r>
              <a:rPr lang="en-US" sz="2400" dirty="0" err="1"/>
              <a:t>kanë</a:t>
            </a:r>
            <a:r>
              <a:rPr lang="en-US" sz="2400" dirty="0"/>
              <a:t> </a:t>
            </a:r>
            <a:r>
              <a:rPr lang="en-US" sz="2400" dirty="0" err="1"/>
              <a:t>publikuar</a:t>
            </a:r>
            <a:r>
              <a:rPr lang="en-US" sz="2400" dirty="0"/>
              <a:t> </a:t>
            </a:r>
            <a:r>
              <a:rPr lang="en-US" sz="2400" dirty="0" err="1"/>
              <a:t>Raportin</a:t>
            </a:r>
            <a:r>
              <a:rPr lang="en-US" sz="2400" dirty="0"/>
              <a:t> ne ëeb;13 </a:t>
            </a:r>
            <a:r>
              <a:rPr lang="en-US" sz="2400" dirty="0" err="1"/>
              <a:t>bashki</a:t>
            </a:r>
            <a:r>
              <a:rPr lang="en-US" sz="2400" dirty="0"/>
              <a:t> –Jo</a:t>
            </a:r>
          </a:p>
          <a:p>
            <a:pPr marL="0" indent="0" defTabSz="914400">
              <a:lnSpc>
                <a:spcPct val="110000"/>
              </a:lnSpc>
              <a:spcBef>
                <a:spcPts val="500"/>
              </a:spcBef>
              <a:buClr>
                <a:schemeClr val="accent6"/>
              </a:buClr>
              <a:buSzPct val="90000"/>
              <a:buFont typeface="Arial"/>
              <a:buNone/>
            </a:pPr>
            <a:r>
              <a:rPr lang="en-US" sz="2400" dirty="0" err="1"/>
              <a:t>Krahasim</a:t>
            </a:r>
            <a:r>
              <a:rPr lang="en-US" sz="2400" dirty="0"/>
              <a:t> 2021-2020</a:t>
            </a:r>
          </a:p>
          <a:p>
            <a:pPr marL="228600" indent="-338328" defTabSz="914400">
              <a:lnSpc>
                <a:spcPct val="110000"/>
              </a:lnSpc>
              <a:spcBef>
                <a:spcPts val="5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2400" dirty="0"/>
              <a:t>35 e </a:t>
            </a:r>
            <a:r>
              <a:rPr lang="en-US" sz="2400" dirty="0" err="1"/>
              <a:t>kanë</a:t>
            </a:r>
            <a:r>
              <a:rPr lang="en-US" sz="2400" dirty="0"/>
              <a:t> </a:t>
            </a:r>
            <a:r>
              <a:rPr lang="en-US" sz="2400" dirty="0" err="1"/>
              <a:t>publikuar</a:t>
            </a:r>
            <a:r>
              <a:rPr lang="en-US" sz="2400" dirty="0"/>
              <a:t>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  <a:r>
              <a:rPr lang="en-US" sz="2400" dirty="0" err="1"/>
              <a:t>nje</a:t>
            </a:r>
            <a:r>
              <a:rPr lang="en-US" sz="2400" dirty="0"/>
              <a:t> vit </a:t>
            </a:r>
            <a:r>
              <a:rPr lang="en-US" sz="2400" dirty="0" err="1"/>
              <a:t>më</a:t>
            </a:r>
            <a:r>
              <a:rPr lang="en-US" sz="2400" dirty="0"/>
              <a:t> </a:t>
            </a:r>
            <a:r>
              <a:rPr lang="en-US" sz="2400" dirty="0" err="1"/>
              <a:t>Parë</a:t>
            </a:r>
            <a:endParaRPr lang="en-US" sz="2400" dirty="0"/>
          </a:p>
          <a:p>
            <a:pPr marL="228600" indent="-338328" defTabSz="914400">
              <a:lnSpc>
                <a:spcPct val="110000"/>
              </a:lnSpc>
              <a:spcBef>
                <a:spcPts val="5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2400" dirty="0"/>
              <a:t>13 </a:t>
            </a:r>
            <a:r>
              <a:rPr lang="en-US" sz="2400" dirty="0" err="1"/>
              <a:t>nuk</a:t>
            </a:r>
            <a:r>
              <a:rPr lang="en-US" sz="2400" dirty="0"/>
              <a:t> e </a:t>
            </a:r>
            <a:r>
              <a:rPr lang="en-US" sz="2400" dirty="0" err="1"/>
              <a:t>kanë</a:t>
            </a:r>
            <a:r>
              <a:rPr lang="en-US" sz="2400" dirty="0"/>
              <a:t> </a:t>
            </a:r>
            <a:r>
              <a:rPr lang="en-US" sz="2400" dirty="0" err="1"/>
              <a:t>publikuar</a:t>
            </a:r>
            <a:r>
              <a:rPr lang="en-US" sz="2400" dirty="0"/>
              <a:t>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  <a:r>
              <a:rPr lang="en-US" sz="2400" dirty="0" err="1"/>
              <a:t>nje</a:t>
            </a:r>
            <a:r>
              <a:rPr lang="en-US" sz="2400" dirty="0"/>
              <a:t> vit me pare</a:t>
            </a:r>
          </a:p>
          <a:p>
            <a:pPr marL="228600" indent="-338328" defTabSz="914400">
              <a:lnSpc>
                <a:spcPct val="110000"/>
              </a:lnSpc>
              <a:spcBef>
                <a:spcPts val="5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2400" dirty="0"/>
              <a:t>13 </a:t>
            </a:r>
            <a:r>
              <a:rPr lang="en-US" sz="2400" dirty="0" err="1"/>
              <a:t>bashki</a:t>
            </a:r>
            <a:r>
              <a:rPr lang="en-US" sz="2400" dirty="0"/>
              <a:t> </a:t>
            </a:r>
            <a:r>
              <a:rPr lang="en-US" sz="2400" dirty="0" err="1"/>
              <a:t>kane</a:t>
            </a:r>
            <a:r>
              <a:rPr lang="en-US" sz="2400" dirty="0"/>
              <a:t> </a:t>
            </a:r>
            <a:r>
              <a:rPr lang="en-US" sz="2400" dirty="0" err="1"/>
              <a:t>shenuar</a:t>
            </a:r>
            <a:r>
              <a:rPr lang="en-US" sz="2400" dirty="0"/>
              <a:t> </a:t>
            </a:r>
            <a:r>
              <a:rPr lang="en-US" sz="2400" dirty="0" err="1"/>
              <a:t>përmirësim</a:t>
            </a:r>
            <a:endParaRPr lang="en-US" sz="2400" dirty="0"/>
          </a:p>
          <a:p>
            <a:pPr marL="0" indent="0" defTabSz="914400">
              <a:lnSpc>
                <a:spcPct val="110000"/>
              </a:lnSpc>
              <a:spcBef>
                <a:spcPts val="500"/>
              </a:spcBef>
              <a:buClr>
                <a:schemeClr val="accent6"/>
              </a:buClr>
              <a:buSzPct val="90000"/>
              <a:buFont typeface="Arial"/>
              <a:buNone/>
            </a:pPr>
            <a:endParaRPr lang="en-US" sz="2400" dirty="0"/>
          </a:p>
          <a:p>
            <a:pPr marL="0" indent="0" defTabSz="914400">
              <a:lnSpc>
                <a:spcPct val="110000"/>
              </a:lnSpc>
              <a:spcBef>
                <a:spcPts val="500"/>
              </a:spcBef>
              <a:buClr>
                <a:schemeClr val="accent6"/>
              </a:buClr>
              <a:buSzPct val="90000"/>
              <a:buFont typeface="Arial"/>
              <a:buNone/>
            </a:pPr>
            <a:r>
              <a:rPr lang="en-US" sz="2400" dirty="0" err="1"/>
              <a:t>Trendi</a:t>
            </a:r>
            <a:r>
              <a:rPr lang="en-US" sz="2400" dirty="0"/>
              <a:t> 2018-2021</a:t>
            </a:r>
          </a:p>
          <a:p>
            <a:pPr marL="0" indent="0" defTabSz="914400">
              <a:lnSpc>
                <a:spcPct val="110000"/>
              </a:lnSpc>
              <a:spcBef>
                <a:spcPts val="500"/>
              </a:spcBef>
              <a:buClr>
                <a:schemeClr val="accent6"/>
              </a:buClr>
              <a:buSzPct val="90000"/>
              <a:buFont typeface="Arial"/>
              <a:buNone/>
            </a:pPr>
            <a:endParaRPr lang="en-US" sz="2400" dirty="0"/>
          </a:p>
        </p:txBody>
      </p:sp>
      <p:sp>
        <p:nvSpPr>
          <p:cNvPr id="4" name="Up Arrow 3">
            <a:extLst>
              <a:ext uri="{FF2B5EF4-FFF2-40B4-BE49-F238E27FC236}">
                <a16:creationId xmlns:a16="http://schemas.microsoft.com/office/drawing/2014/main" id="{B12F673A-6A6A-C2F1-FEA5-434B1A68DC69}"/>
              </a:ext>
            </a:extLst>
          </p:cNvPr>
          <p:cNvSpPr/>
          <p:nvPr/>
        </p:nvSpPr>
        <p:spPr>
          <a:xfrm>
            <a:off x="2566035" y="4501990"/>
            <a:ext cx="571500" cy="671512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5221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D9E6269-5045-106B-6BA7-8A1ED45F81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9751731"/>
              </p:ext>
            </p:extLst>
          </p:nvPr>
        </p:nvGraphicFramePr>
        <p:xfrm>
          <a:off x="3501390" y="354945"/>
          <a:ext cx="5151120" cy="3256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7DADEB24-1928-6F32-473F-68B70633D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733845"/>
            <a:ext cx="5063489" cy="31241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78F3ED-11F5-81C8-F28C-6DD7F01FE0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5149" y="3764674"/>
            <a:ext cx="5276849" cy="309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8875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35459ED-CBA3-734F-6954-AE5C05C1D18F}"/>
              </a:ext>
            </a:extLst>
          </p:cNvPr>
          <p:cNvGraphicFramePr>
            <a:graphicFrameLocks noGrp="1"/>
          </p:cNvGraphicFramePr>
          <p:nvPr/>
        </p:nvGraphicFramePr>
        <p:xfrm>
          <a:off x="4546600" y="-12153900"/>
          <a:ext cx="2941358" cy="31241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8312">
                  <a:extLst>
                    <a:ext uri="{9D8B030D-6E8A-4147-A177-3AD203B41FA5}">
                      <a16:colId xmlns:a16="http://schemas.microsoft.com/office/drawing/2014/main" val="800368855"/>
                    </a:ext>
                  </a:extLst>
                </a:gridCol>
                <a:gridCol w="732363">
                  <a:extLst>
                    <a:ext uri="{9D8B030D-6E8A-4147-A177-3AD203B41FA5}">
                      <a16:colId xmlns:a16="http://schemas.microsoft.com/office/drawing/2014/main" val="1087347109"/>
                    </a:ext>
                  </a:extLst>
                </a:gridCol>
                <a:gridCol w="690683">
                  <a:extLst>
                    <a:ext uri="{9D8B030D-6E8A-4147-A177-3AD203B41FA5}">
                      <a16:colId xmlns:a16="http://schemas.microsoft.com/office/drawing/2014/main" val="1025670701"/>
                    </a:ext>
                  </a:extLst>
                </a:gridCol>
              </a:tblGrid>
              <a:tr h="40543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Criteria</a:t>
                      </a:r>
                      <a:endParaRPr lang="en-GB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Trend 2018-2021</a:t>
                      </a:r>
                      <a:endParaRPr lang="en-GB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Municipalities missing benchmark</a:t>
                      </a:r>
                      <a:endParaRPr lang="en-GB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70997825"/>
                  </a:ext>
                </a:extLst>
              </a:tr>
              <a:tr h="286186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Monitoring Report Produced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800" u="none" strike="noStrike">
                          <a:effectLst/>
                        </a:rPr>
                        <a:t>6</a:t>
                      </a:r>
                      <a:endParaRPr lang="x-non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82276598"/>
                  </a:ext>
                </a:extLst>
              </a:tr>
              <a:tr h="270287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Financial Ratios Reporting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800" u="none" strike="noStrike">
                          <a:effectLst/>
                        </a:rPr>
                        <a:t>19</a:t>
                      </a:r>
                      <a:endParaRPr lang="x-non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46785591"/>
                  </a:ext>
                </a:extLst>
              </a:tr>
              <a:tr h="254388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Expenditure by Program Reporting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rowSpan="5">
                  <a:txBody>
                    <a:bodyPr/>
                    <a:lstStyle/>
                    <a:p>
                      <a:pPr algn="l" fontAlgn="b"/>
                      <a:endParaRPr lang="x-non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800" u="none" strike="noStrike">
                          <a:effectLst/>
                        </a:rPr>
                        <a:t>6</a:t>
                      </a:r>
                      <a:endParaRPr lang="x-non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43846210"/>
                  </a:ext>
                </a:extLst>
              </a:tr>
              <a:tr h="254388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Revenue by Source Reporting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800" u="none" strike="noStrike">
                          <a:effectLst/>
                        </a:rPr>
                        <a:t>14</a:t>
                      </a:r>
                      <a:endParaRPr lang="x-non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26893873"/>
                  </a:ext>
                </a:extLst>
              </a:tr>
              <a:tr h="262337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Revenue Plan vs. Fact Reporting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800" u="none" strike="noStrike">
                          <a:effectLst/>
                        </a:rPr>
                        <a:t>13</a:t>
                      </a:r>
                      <a:endParaRPr lang="x-non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69153264"/>
                  </a:ext>
                </a:extLst>
              </a:tr>
              <a:tr h="262337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Economic Classification Reporting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800" u="none" strike="noStrike">
                          <a:effectLst/>
                        </a:rPr>
                        <a:t>8</a:t>
                      </a:r>
                      <a:endParaRPr lang="x-non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36541491"/>
                  </a:ext>
                </a:extLst>
              </a:tr>
              <a:tr h="262337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Performance Information Reporting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800" u="none" strike="noStrike">
                          <a:effectLst/>
                        </a:rPr>
                        <a:t>14</a:t>
                      </a:r>
                      <a:endParaRPr lang="x-non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07851619"/>
                  </a:ext>
                </a:extLst>
              </a:tr>
              <a:tr h="21464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Investment Projects Reporting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rowSpan="5">
                  <a:txBody>
                    <a:bodyPr/>
                    <a:lstStyle/>
                    <a:p>
                      <a:pPr algn="l" fontAlgn="b"/>
                      <a:endParaRPr lang="x-non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800" u="none" strike="noStrike">
                          <a:effectLst/>
                        </a:rPr>
                        <a:t>10</a:t>
                      </a:r>
                      <a:endParaRPr lang="x-non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01270755"/>
                  </a:ext>
                </a:extLst>
              </a:tr>
              <a:tr h="127194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Arrears*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800" u="none" strike="noStrike">
                          <a:effectLst/>
                        </a:rPr>
                        <a:t>18</a:t>
                      </a:r>
                      <a:endParaRPr lang="x-non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31018521"/>
                  </a:ext>
                </a:extLst>
              </a:tr>
              <a:tr h="127194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Budget Execution**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800" u="none" strike="noStrike">
                          <a:effectLst/>
                        </a:rPr>
                        <a:t>20</a:t>
                      </a:r>
                      <a:endParaRPr lang="x-non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14925603"/>
                  </a:ext>
                </a:extLst>
              </a:tr>
              <a:tr h="190791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Report uploaded on </a:t>
                      </a:r>
                      <a:r>
                        <a:rPr lang="en-GB" sz="800" u="none" strike="noStrike" dirty="0" err="1">
                          <a:effectLst/>
                        </a:rPr>
                        <a:t>ëebsite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800" u="none" strike="noStrike">
                          <a:effectLst/>
                        </a:rPr>
                        <a:t>14</a:t>
                      </a:r>
                      <a:endParaRPr lang="x-non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78339355"/>
                  </a:ext>
                </a:extLst>
              </a:tr>
              <a:tr h="20669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Report discussed in Council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800" u="none" strike="noStrike" dirty="0">
                          <a:effectLst/>
                        </a:rPr>
                        <a:t>13</a:t>
                      </a:r>
                      <a:endParaRPr lang="x-non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80331377"/>
                  </a:ext>
                </a:extLst>
              </a:tr>
            </a:tbl>
          </a:graphicData>
        </a:graphic>
      </p:graphicFrame>
      <p:sp>
        <p:nvSpPr>
          <p:cNvPr id="3" name="Up Arrow 2">
            <a:extLst>
              <a:ext uri="{FF2B5EF4-FFF2-40B4-BE49-F238E27FC236}">
                <a16:creationId xmlns:a16="http://schemas.microsoft.com/office/drawing/2014/main" id="{20B1CA46-5DAB-BE7F-CA7C-EC3C74FFC739}"/>
              </a:ext>
            </a:extLst>
          </p:cNvPr>
          <p:cNvSpPr/>
          <p:nvPr/>
        </p:nvSpPr>
        <p:spPr>
          <a:xfrm>
            <a:off x="7302500" y="14871700"/>
            <a:ext cx="203200" cy="266700"/>
          </a:xfrm>
          <a:prstGeom prst="up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100"/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5B7AB045-0705-4D4D-B241-8236B4E5DC61}"/>
              </a:ext>
            </a:extLst>
          </p:cNvPr>
          <p:cNvSpPr/>
          <p:nvPr/>
        </p:nvSpPr>
        <p:spPr>
          <a:xfrm>
            <a:off x="7264400" y="15316200"/>
            <a:ext cx="381000" cy="2032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100"/>
          </a:p>
        </p:txBody>
      </p:sp>
      <p:sp>
        <p:nvSpPr>
          <p:cNvPr id="5" name="Up Arrow 4">
            <a:extLst>
              <a:ext uri="{FF2B5EF4-FFF2-40B4-BE49-F238E27FC236}">
                <a16:creationId xmlns:a16="http://schemas.microsoft.com/office/drawing/2014/main" id="{91F67C9F-DEB1-6041-B1CE-EEA0943DE554}"/>
              </a:ext>
            </a:extLst>
          </p:cNvPr>
          <p:cNvSpPr/>
          <p:nvPr/>
        </p:nvSpPr>
        <p:spPr>
          <a:xfrm>
            <a:off x="7302500" y="15760700"/>
            <a:ext cx="203200" cy="266700"/>
          </a:xfrm>
          <a:prstGeom prst="up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100"/>
          </a:p>
        </p:txBody>
      </p:sp>
      <p:sp>
        <p:nvSpPr>
          <p:cNvPr id="6" name="Up Arrow 5">
            <a:extLst>
              <a:ext uri="{FF2B5EF4-FFF2-40B4-BE49-F238E27FC236}">
                <a16:creationId xmlns:a16="http://schemas.microsoft.com/office/drawing/2014/main" id="{F1B88B84-E76B-7947-912C-5EF3691B8959}"/>
              </a:ext>
            </a:extLst>
          </p:cNvPr>
          <p:cNvSpPr/>
          <p:nvPr/>
        </p:nvSpPr>
        <p:spPr>
          <a:xfrm>
            <a:off x="7302500" y="16167100"/>
            <a:ext cx="203200" cy="241300"/>
          </a:xfrm>
          <a:prstGeom prst="up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100"/>
          </a:p>
        </p:txBody>
      </p:sp>
      <p:sp>
        <p:nvSpPr>
          <p:cNvPr id="7" name="Up Arrow 6">
            <a:extLst>
              <a:ext uri="{FF2B5EF4-FFF2-40B4-BE49-F238E27FC236}">
                <a16:creationId xmlns:a16="http://schemas.microsoft.com/office/drawing/2014/main" id="{118A27DB-2E77-B448-B93C-5A84B93DAB43}"/>
              </a:ext>
            </a:extLst>
          </p:cNvPr>
          <p:cNvSpPr/>
          <p:nvPr/>
        </p:nvSpPr>
        <p:spPr>
          <a:xfrm>
            <a:off x="7302500" y="16573500"/>
            <a:ext cx="203200" cy="241300"/>
          </a:xfrm>
          <a:prstGeom prst="up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100"/>
          </a:p>
        </p:txBody>
      </p:sp>
      <p:sp>
        <p:nvSpPr>
          <p:cNvPr id="8" name="Up Arrow 7">
            <a:extLst>
              <a:ext uri="{FF2B5EF4-FFF2-40B4-BE49-F238E27FC236}">
                <a16:creationId xmlns:a16="http://schemas.microsoft.com/office/drawing/2014/main" id="{9F36C609-497A-1245-896A-D478A4AAB86E}"/>
              </a:ext>
            </a:extLst>
          </p:cNvPr>
          <p:cNvSpPr/>
          <p:nvPr/>
        </p:nvSpPr>
        <p:spPr>
          <a:xfrm>
            <a:off x="7302500" y="16992600"/>
            <a:ext cx="203200" cy="254000"/>
          </a:xfrm>
          <a:prstGeom prst="up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100"/>
          </a:p>
        </p:txBody>
      </p:sp>
      <p:sp>
        <p:nvSpPr>
          <p:cNvPr id="9" name="Up Arrow 8">
            <a:extLst>
              <a:ext uri="{FF2B5EF4-FFF2-40B4-BE49-F238E27FC236}">
                <a16:creationId xmlns:a16="http://schemas.microsoft.com/office/drawing/2014/main" id="{CB0EBD3B-2BC6-AC4B-8426-75123C4A0E0C}"/>
              </a:ext>
            </a:extLst>
          </p:cNvPr>
          <p:cNvSpPr/>
          <p:nvPr/>
        </p:nvSpPr>
        <p:spPr>
          <a:xfrm>
            <a:off x="7302500" y="17360900"/>
            <a:ext cx="228600" cy="241300"/>
          </a:xfrm>
          <a:prstGeom prst="up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100"/>
          </a:p>
        </p:txBody>
      </p:sp>
      <p:sp>
        <p:nvSpPr>
          <p:cNvPr id="10" name="Up Arrow 9">
            <a:extLst>
              <a:ext uri="{FF2B5EF4-FFF2-40B4-BE49-F238E27FC236}">
                <a16:creationId xmlns:a16="http://schemas.microsoft.com/office/drawing/2014/main" id="{5DBEAE09-2E38-0646-997B-807CEE1C9D70}"/>
              </a:ext>
            </a:extLst>
          </p:cNvPr>
          <p:cNvSpPr/>
          <p:nvPr/>
        </p:nvSpPr>
        <p:spPr>
          <a:xfrm>
            <a:off x="7302500" y="17780000"/>
            <a:ext cx="228600" cy="241300"/>
          </a:xfrm>
          <a:prstGeom prst="up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100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07A299DE-76EA-4445-A148-1F6518F201AB}"/>
              </a:ext>
            </a:extLst>
          </p:cNvPr>
          <p:cNvSpPr/>
          <p:nvPr/>
        </p:nvSpPr>
        <p:spPr>
          <a:xfrm>
            <a:off x="7251700" y="18021300"/>
            <a:ext cx="381000" cy="2032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100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53CA237F-B41A-7E47-A03C-F1D5E3DF56A6}"/>
              </a:ext>
            </a:extLst>
          </p:cNvPr>
          <p:cNvSpPr/>
          <p:nvPr/>
        </p:nvSpPr>
        <p:spPr>
          <a:xfrm>
            <a:off x="7239000" y="18211800"/>
            <a:ext cx="381000" cy="2032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100"/>
          </a:p>
        </p:txBody>
      </p:sp>
      <p:sp>
        <p:nvSpPr>
          <p:cNvPr id="13" name="Up Arrow 12">
            <a:extLst>
              <a:ext uri="{FF2B5EF4-FFF2-40B4-BE49-F238E27FC236}">
                <a16:creationId xmlns:a16="http://schemas.microsoft.com/office/drawing/2014/main" id="{BB1F00A2-BC55-4243-9F29-6D1BBF839B72}"/>
              </a:ext>
            </a:extLst>
          </p:cNvPr>
          <p:cNvSpPr/>
          <p:nvPr/>
        </p:nvSpPr>
        <p:spPr>
          <a:xfrm>
            <a:off x="7302500" y="18465800"/>
            <a:ext cx="203200" cy="152400"/>
          </a:xfrm>
          <a:prstGeom prst="up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100"/>
          </a:p>
        </p:txBody>
      </p:sp>
      <p:sp>
        <p:nvSpPr>
          <p:cNvPr id="14" name="Up Arrow 13">
            <a:extLst>
              <a:ext uri="{FF2B5EF4-FFF2-40B4-BE49-F238E27FC236}">
                <a16:creationId xmlns:a16="http://schemas.microsoft.com/office/drawing/2014/main" id="{C5CE2787-9CC5-CA4C-AA6B-6F46943A0AA4}"/>
              </a:ext>
            </a:extLst>
          </p:cNvPr>
          <p:cNvSpPr/>
          <p:nvPr/>
        </p:nvSpPr>
        <p:spPr>
          <a:xfrm>
            <a:off x="7327900" y="18745200"/>
            <a:ext cx="203200" cy="266700"/>
          </a:xfrm>
          <a:prstGeom prst="up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100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B0BBC227-3B09-230D-33A4-51F88FACA4B8}"/>
              </a:ext>
            </a:extLst>
          </p:cNvPr>
          <p:cNvGraphicFramePr>
            <a:graphicFrameLocks noGrp="1"/>
          </p:cNvGraphicFramePr>
          <p:nvPr/>
        </p:nvGraphicFramePr>
        <p:xfrm>
          <a:off x="4546600" y="-12153900"/>
          <a:ext cx="2941358" cy="31241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8312">
                  <a:extLst>
                    <a:ext uri="{9D8B030D-6E8A-4147-A177-3AD203B41FA5}">
                      <a16:colId xmlns:a16="http://schemas.microsoft.com/office/drawing/2014/main" val="477253294"/>
                    </a:ext>
                  </a:extLst>
                </a:gridCol>
                <a:gridCol w="732363">
                  <a:extLst>
                    <a:ext uri="{9D8B030D-6E8A-4147-A177-3AD203B41FA5}">
                      <a16:colId xmlns:a16="http://schemas.microsoft.com/office/drawing/2014/main" val="1040087016"/>
                    </a:ext>
                  </a:extLst>
                </a:gridCol>
                <a:gridCol w="690683">
                  <a:extLst>
                    <a:ext uri="{9D8B030D-6E8A-4147-A177-3AD203B41FA5}">
                      <a16:colId xmlns:a16="http://schemas.microsoft.com/office/drawing/2014/main" val="3210515743"/>
                    </a:ext>
                  </a:extLst>
                </a:gridCol>
              </a:tblGrid>
              <a:tr h="40543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Criteria</a:t>
                      </a:r>
                      <a:endParaRPr lang="en-GB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Trend 2018-2021</a:t>
                      </a:r>
                      <a:endParaRPr lang="en-GB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Municipalities missing benchmark</a:t>
                      </a:r>
                      <a:endParaRPr lang="en-GB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8042904"/>
                  </a:ext>
                </a:extLst>
              </a:tr>
              <a:tr h="286186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Monitoring Report Produced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800" u="none" strike="noStrike">
                          <a:effectLst/>
                        </a:rPr>
                        <a:t>6</a:t>
                      </a:r>
                      <a:endParaRPr lang="x-non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14002376"/>
                  </a:ext>
                </a:extLst>
              </a:tr>
              <a:tr h="270287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Financial Ratios Reporting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800" u="none" strike="noStrike">
                          <a:effectLst/>
                        </a:rPr>
                        <a:t>19</a:t>
                      </a:r>
                      <a:endParaRPr lang="x-non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03875622"/>
                  </a:ext>
                </a:extLst>
              </a:tr>
              <a:tr h="254388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Expenditure by Program Reporting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rowSpan="5">
                  <a:txBody>
                    <a:bodyPr/>
                    <a:lstStyle/>
                    <a:p>
                      <a:pPr algn="l" fontAlgn="b"/>
                      <a:endParaRPr lang="x-non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800" u="none" strike="noStrike">
                          <a:effectLst/>
                        </a:rPr>
                        <a:t>6</a:t>
                      </a:r>
                      <a:endParaRPr lang="x-non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1868157"/>
                  </a:ext>
                </a:extLst>
              </a:tr>
              <a:tr h="254388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Revenue by Source Reporting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800" u="none" strike="noStrike">
                          <a:effectLst/>
                        </a:rPr>
                        <a:t>14</a:t>
                      </a:r>
                      <a:endParaRPr lang="x-non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18441313"/>
                  </a:ext>
                </a:extLst>
              </a:tr>
              <a:tr h="262337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Revenue Plan vs. Fact Reporting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800" u="none" strike="noStrike">
                          <a:effectLst/>
                        </a:rPr>
                        <a:t>13</a:t>
                      </a:r>
                      <a:endParaRPr lang="x-non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09798562"/>
                  </a:ext>
                </a:extLst>
              </a:tr>
              <a:tr h="262337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Economic Classification Reporting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800" u="none" strike="noStrike">
                          <a:effectLst/>
                        </a:rPr>
                        <a:t>8</a:t>
                      </a:r>
                      <a:endParaRPr lang="x-non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35483496"/>
                  </a:ext>
                </a:extLst>
              </a:tr>
              <a:tr h="262337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Performance Information Reporting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800" u="none" strike="noStrike">
                          <a:effectLst/>
                        </a:rPr>
                        <a:t>14</a:t>
                      </a:r>
                      <a:endParaRPr lang="x-non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90679119"/>
                  </a:ext>
                </a:extLst>
              </a:tr>
              <a:tr h="21464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Investment Projects Reporting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rowSpan="5">
                  <a:txBody>
                    <a:bodyPr/>
                    <a:lstStyle/>
                    <a:p>
                      <a:pPr algn="l" fontAlgn="b"/>
                      <a:endParaRPr lang="x-non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800" u="none" strike="noStrike">
                          <a:effectLst/>
                        </a:rPr>
                        <a:t>10</a:t>
                      </a:r>
                      <a:endParaRPr lang="x-non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56848291"/>
                  </a:ext>
                </a:extLst>
              </a:tr>
              <a:tr h="127194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Arrears*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800" u="none" strike="noStrike">
                          <a:effectLst/>
                        </a:rPr>
                        <a:t>18</a:t>
                      </a:r>
                      <a:endParaRPr lang="x-non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2475730"/>
                  </a:ext>
                </a:extLst>
              </a:tr>
              <a:tr h="127194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Budget Execution**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800" u="none" strike="noStrike">
                          <a:effectLst/>
                        </a:rPr>
                        <a:t>20</a:t>
                      </a:r>
                      <a:endParaRPr lang="x-non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96749651"/>
                  </a:ext>
                </a:extLst>
              </a:tr>
              <a:tr h="190791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Report uploaded on </a:t>
                      </a:r>
                      <a:r>
                        <a:rPr lang="en-GB" sz="800" u="none" strike="noStrike" dirty="0" err="1">
                          <a:effectLst/>
                        </a:rPr>
                        <a:t>ëebsite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800" u="none" strike="noStrike">
                          <a:effectLst/>
                        </a:rPr>
                        <a:t>14</a:t>
                      </a:r>
                      <a:endParaRPr lang="x-non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47755263"/>
                  </a:ext>
                </a:extLst>
              </a:tr>
              <a:tr h="20669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Report discussed in Council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800" u="none" strike="noStrike" dirty="0">
                          <a:effectLst/>
                        </a:rPr>
                        <a:t>13</a:t>
                      </a:r>
                      <a:endParaRPr lang="x-non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47834286"/>
                  </a:ext>
                </a:extLst>
              </a:tr>
            </a:tbl>
          </a:graphicData>
        </a:graphic>
      </p:graphicFrame>
      <p:sp>
        <p:nvSpPr>
          <p:cNvPr id="16" name="Up Arrow 15">
            <a:extLst>
              <a:ext uri="{FF2B5EF4-FFF2-40B4-BE49-F238E27FC236}">
                <a16:creationId xmlns:a16="http://schemas.microsoft.com/office/drawing/2014/main" id="{20B1CA46-5DAB-BE7F-CA7C-EC3C74FFC739}"/>
              </a:ext>
            </a:extLst>
          </p:cNvPr>
          <p:cNvSpPr/>
          <p:nvPr/>
        </p:nvSpPr>
        <p:spPr>
          <a:xfrm>
            <a:off x="7302500" y="14871700"/>
            <a:ext cx="203200" cy="266700"/>
          </a:xfrm>
          <a:prstGeom prst="up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100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5B7AB045-0705-4D4D-B241-8236B4E5DC61}"/>
              </a:ext>
            </a:extLst>
          </p:cNvPr>
          <p:cNvSpPr/>
          <p:nvPr/>
        </p:nvSpPr>
        <p:spPr>
          <a:xfrm>
            <a:off x="7264400" y="15316200"/>
            <a:ext cx="381000" cy="2032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100"/>
          </a:p>
        </p:txBody>
      </p:sp>
      <p:sp>
        <p:nvSpPr>
          <p:cNvPr id="18" name="Up Arrow 17">
            <a:extLst>
              <a:ext uri="{FF2B5EF4-FFF2-40B4-BE49-F238E27FC236}">
                <a16:creationId xmlns:a16="http://schemas.microsoft.com/office/drawing/2014/main" id="{91F67C9F-DEB1-6041-B1CE-EEA0943DE554}"/>
              </a:ext>
            </a:extLst>
          </p:cNvPr>
          <p:cNvSpPr/>
          <p:nvPr/>
        </p:nvSpPr>
        <p:spPr>
          <a:xfrm>
            <a:off x="7302500" y="15760700"/>
            <a:ext cx="203200" cy="266700"/>
          </a:xfrm>
          <a:prstGeom prst="up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100"/>
          </a:p>
        </p:txBody>
      </p:sp>
      <p:sp>
        <p:nvSpPr>
          <p:cNvPr id="19" name="Up Arrow 18">
            <a:extLst>
              <a:ext uri="{FF2B5EF4-FFF2-40B4-BE49-F238E27FC236}">
                <a16:creationId xmlns:a16="http://schemas.microsoft.com/office/drawing/2014/main" id="{F1B88B84-E76B-7947-912C-5EF3691B8959}"/>
              </a:ext>
            </a:extLst>
          </p:cNvPr>
          <p:cNvSpPr/>
          <p:nvPr/>
        </p:nvSpPr>
        <p:spPr>
          <a:xfrm>
            <a:off x="7302500" y="16167100"/>
            <a:ext cx="203200" cy="241300"/>
          </a:xfrm>
          <a:prstGeom prst="up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100"/>
          </a:p>
        </p:txBody>
      </p:sp>
      <p:sp>
        <p:nvSpPr>
          <p:cNvPr id="20" name="Up Arrow 19">
            <a:extLst>
              <a:ext uri="{FF2B5EF4-FFF2-40B4-BE49-F238E27FC236}">
                <a16:creationId xmlns:a16="http://schemas.microsoft.com/office/drawing/2014/main" id="{118A27DB-2E77-B448-B93C-5A84B93DAB43}"/>
              </a:ext>
            </a:extLst>
          </p:cNvPr>
          <p:cNvSpPr/>
          <p:nvPr/>
        </p:nvSpPr>
        <p:spPr>
          <a:xfrm>
            <a:off x="7302500" y="16573500"/>
            <a:ext cx="203200" cy="241300"/>
          </a:xfrm>
          <a:prstGeom prst="up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100"/>
          </a:p>
        </p:txBody>
      </p:sp>
      <p:sp>
        <p:nvSpPr>
          <p:cNvPr id="21" name="Up Arrow 20">
            <a:extLst>
              <a:ext uri="{FF2B5EF4-FFF2-40B4-BE49-F238E27FC236}">
                <a16:creationId xmlns:a16="http://schemas.microsoft.com/office/drawing/2014/main" id="{9F36C609-497A-1245-896A-D478A4AAB86E}"/>
              </a:ext>
            </a:extLst>
          </p:cNvPr>
          <p:cNvSpPr/>
          <p:nvPr/>
        </p:nvSpPr>
        <p:spPr>
          <a:xfrm>
            <a:off x="7302500" y="16992600"/>
            <a:ext cx="203200" cy="254000"/>
          </a:xfrm>
          <a:prstGeom prst="up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100"/>
          </a:p>
        </p:txBody>
      </p:sp>
      <p:sp>
        <p:nvSpPr>
          <p:cNvPr id="22" name="Up Arrow 21">
            <a:extLst>
              <a:ext uri="{FF2B5EF4-FFF2-40B4-BE49-F238E27FC236}">
                <a16:creationId xmlns:a16="http://schemas.microsoft.com/office/drawing/2014/main" id="{CB0EBD3B-2BC6-AC4B-8426-75123C4A0E0C}"/>
              </a:ext>
            </a:extLst>
          </p:cNvPr>
          <p:cNvSpPr/>
          <p:nvPr/>
        </p:nvSpPr>
        <p:spPr>
          <a:xfrm>
            <a:off x="7302500" y="17360900"/>
            <a:ext cx="228600" cy="241300"/>
          </a:xfrm>
          <a:prstGeom prst="up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100"/>
          </a:p>
        </p:txBody>
      </p:sp>
      <p:sp>
        <p:nvSpPr>
          <p:cNvPr id="23" name="Up Arrow 22">
            <a:extLst>
              <a:ext uri="{FF2B5EF4-FFF2-40B4-BE49-F238E27FC236}">
                <a16:creationId xmlns:a16="http://schemas.microsoft.com/office/drawing/2014/main" id="{5DBEAE09-2E38-0646-997B-807CEE1C9D70}"/>
              </a:ext>
            </a:extLst>
          </p:cNvPr>
          <p:cNvSpPr/>
          <p:nvPr/>
        </p:nvSpPr>
        <p:spPr>
          <a:xfrm>
            <a:off x="7302500" y="17780000"/>
            <a:ext cx="228600" cy="241300"/>
          </a:xfrm>
          <a:prstGeom prst="up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100"/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07A299DE-76EA-4445-A148-1F6518F201AB}"/>
              </a:ext>
            </a:extLst>
          </p:cNvPr>
          <p:cNvSpPr/>
          <p:nvPr/>
        </p:nvSpPr>
        <p:spPr>
          <a:xfrm>
            <a:off x="7251700" y="18021300"/>
            <a:ext cx="381000" cy="2032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100"/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53CA237F-B41A-7E47-A03C-F1D5E3DF56A6}"/>
              </a:ext>
            </a:extLst>
          </p:cNvPr>
          <p:cNvSpPr/>
          <p:nvPr/>
        </p:nvSpPr>
        <p:spPr>
          <a:xfrm>
            <a:off x="7239000" y="18211800"/>
            <a:ext cx="381000" cy="2032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100"/>
          </a:p>
        </p:txBody>
      </p:sp>
      <p:sp>
        <p:nvSpPr>
          <p:cNvPr id="26" name="Up Arrow 25">
            <a:extLst>
              <a:ext uri="{FF2B5EF4-FFF2-40B4-BE49-F238E27FC236}">
                <a16:creationId xmlns:a16="http://schemas.microsoft.com/office/drawing/2014/main" id="{BB1F00A2-BC55-4243-9F29-6D1BBF839B72}"/>
              </a:ext>
            </a:extLst>
          </p:cNvPr>
          <p:cNvSpPr/>
          <p:nvPr/>
        </p:nvSpPr>
        <p:spPr>
          <a:xfrm>
            <a:off x="7302500" y="18465800"/>
            <a:ext cx="203200" cy="152400"/>
          </a:xfrm>
          <a:prstGeom prst="up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100"/>
          </a:p>
        </p:txBody>
      </p:sp>
      <p:sp>
        <p:nvSpPr>
          <p:cNvPr id="27" name="Up Arrow 26">
            <a:extLst>
              <a:ext uri="{FF2B5EF4-FFF2-40B4-BE49-F238E27FC236}">
                <a16:creationId xmlns:a16="http://schemas.microsoft.com/office/drawing/2014/main" id="{C5CE2787-9CC5-CA4C-AA6B-6F46943A0AA4}"/>
              </a:ext>
            </a:extLst>
          </p:cNvPr>
          <p:cNvSpPr/>
          <p:nvPr/>
        </p:nvSpPr>
        <p:spPr>
          <a:xfrm>
            <a:off x="7327900" y="18745200"/>
            <a:ext cx="203200" cy="266700"/>
          </a:xfrm>
          <a:prstGeom prst="up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100"/>
          </a:p>
        </p:txBody>
      </p: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06180714-3730-D757-E7E4-A0733833A297}"/>
              </a:ext>
            </a:extLst>
          </p:cNvPr>
          <p:cNvGraphicFramePr>
            <a:graphicFrameLocks noGrp="1"/>
          </p:cNvGraphicFramePr>
          <p:nvPr/>
        </p:nvGraphicFramePr>
        <p:xfrm>
          <a:off x="4546600" y="-12153900"/>
          <a:ext cx="2941358" cy="31241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8312">
                  <a:extLst>
                    <a:ext uri="{9D8B030D-6E8A-4147-A177-3AD203B41FA5}">
                      <a16:colId xmlns:a16="http://schemas.microsoft.com/office/drawing/2014/main" val="2501617962"/>
                    </a:ext>
                  </a:extLst>
                </a:gridCol>
                <a:gridCol w="732363">
                  <a:extLst>
                    <a:ext uri="{9D8B030D-6E8A-4147-A177-3AD203B41FA5}">
                      <a16:colId xmlns:a16="http://schemas.microsoft.com/office/drawing/2014/main" val="1092259236"/>
                    </a:ext>
                  </a:extLst>
                </a:gridCol>
                <a:gridCol w="690683">
                  <a:extLst>
                    <a:ext uri="{9D8B030D-6E8A-4147-A177-3AD203B41FA5}">
                      <a16:colId xmlns:a16="http://schemas.microsoft.com/office/drawing/2014/main" val="636058853"/>
                    </a:ext>
                  </a:extLst>
                </a:gridCol>
              </a:tblGrid>
              <a:tr h="40543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Criteria</a:t>
                      </a:r>
                      <a:endParaRPr lang="en-GB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Trend 2018-2021</a:t>
                      </a:r>
                      <a:endParaRPr lang="en-GB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Municipalities missing benchmark</a:t>
                      </a:r>
                      <a:endParaRPr lang="en-GB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06407912"/>
                  </a:ext>
                </a:extLst>
              </a:tr>
              <a:tr h="286186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Monitoring Report Produced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800" u="none" strike="noStrike">
                          <a:effectLst/>
                        </a:rPr>
                        <a:t>6</a:t>
                      </a:r>
                      <a:endParaRPr lang="x-non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96951011"/>
                  </a:ext>
                </a:extLst>
              </a:tr>
              <a:tr h="270287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Financial Ratios Reporting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800" u="none" strike="noStrike">
                          <a:effectLst/>
                        </a:rPr>
                        <a:t>19</a:t>
                      </a:r>
                      <a:endParaRPr lang="x-non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78871819"/>
                  </a:ext>
                </a:extLst>
              </a:tr>
              <a:tr h="254388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Expenditure by Program Reporting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rowSpan="5">
                  <a:txBody>
                    <a:bodyPr/>
                    <a:lstStyle/>
                    <a:p>
                      <a:pPr algn="l" fontAlgn="b"/>
                      <a:endParaRPr lang="x-non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800" u="none" strike="noStrike">
                          <a:effectLst/>
                        </a:rPr>
                        <a:t>6</a:t>
                      </a:r>
                      <a:endParaRPr lang="x-non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6375621"/>
                  </a:ext>
                </a:extLst>
              </a:tr>
              <a:tr h="254388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Revenue by Source Reporting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800" u="none" strike="noStrike">
                          <a:effectLst/>
                        </a:rPr>
                        <a:t>14</a:t>
                      </a:r>
                      <a:endParaRPr lang="x-non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3095931"/>
                  </a:ext>
                </a:extLst>
              </a:tr>
              <a:tr h="262337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Revenue Plan vs. Fact Reporting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800" u="none" strike="noStrike">
                          <a:effectLst/>
                        </a:rPr>
                        <a:t>13</a:t>
                      </a:r>
                      <a:endParaRPr lang="x-non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72649243"/>
                  </a:ext>
                </a:extLst>
              </a:tr>
              <a:tr h="262337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Economic Classification Reporting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800" u="none" strike="noStrike">
                          <a:effectLst/>
                        </a:rPr>
                        <a:t>8</a:t>
                      </a:r>
                      <a:endParaRPr lang="x-non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80534786"/>
                  </a:ext>
                </a:extLst>
              </a:tr>
              <a:tr h="262337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Performance Information Reporting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800" u="none" strike="noStrike">
                          <a:effectLst/>
                        </a:rPr>
                        <a:t>14</a:t>
                      </a:r>
                      <a:endParaRPr lang="x-non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92542055"/>
                  </a:ext>
                </a:extLst>
              </a:tr>
              <a:tr h="21464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Investment Projects Reporting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rowSpan="5">
                  <a:txBody>
                    <a:bodyPr/>
                    <a:lstStyle/>
                    <a:p>
                      <a:pPr algn="l" fontAlgn="b"/>
                      <a:endParaRPr lang="x-non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800" u="none" strike="noStrike">
                          <a:effectLst/>
                        </a:rPr>
                        <a:t>10</a:t>
                      </a:r>
                      <a:endParaRPr lang="x-non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24717422"/>
                  </a:ext>
                </a:extLst>
              </a:tr>
              <a:tr h="127194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Arrears*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800" u="none" strike="noStrike">
                          <a:effectLst/>
                        </a:rPr>
                        <a:t>18</a:t>
                      </a:r>
                      <a:endParaRPr lang="x-non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27491965"/>
                  </a:ext>
                </a:extLst>
              </a:tr>
              <a:tr h="127194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Budget Execution**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800" u="none" strike="noStrike">
                          <a:effectLst/>
                        </a:rPr>
                        <a:t>20</a:t>
                      </a:r>
                      <a:endParaRPr lang="x-non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75134002"/>
                  </a:ext>
                </a:extLst>
              </a:tr>
              <a:tr h="190791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Report uploaded on </a:t>
                      </a:r>
                      <a:r>
                        <a:rPr lang="en-GB" sz="800" u="none" strike="noStrike" dirty="0" err="1">
                          <a:effectLst/>
                        </a:rPr>
                        <a:t>ëebsite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800" u="none" strike="noStrike">
                          <a:effectLst/>
                        </a:rPr>
                        <a:t>14</a:t>
                      </a:r>
                      <a:endParaRPr lang="x-non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21069552"/>
                  </a:ext>
                </a:extLst>
              </a:tr>
              <a:tr h="20669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Report discussed in Council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800" u="none" strike="noStrike" dirty="0">
                          <a:effectLst/>
                        </a:rPr>
                        <a:t>13</a:t>
                      </a:r>
                      <a:endParaRPr lang="x-non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03585143"/>
                  </a:ext>
                </a:extLst>
              </a:tr>
            </a:tbl>
          </a:graphicData>
        </a:graphic>
      </p:graphicFrame>
      <p:sp>
        <p:nvSpPr>
          <p:cNvPr id="29" name="Up Arrow 28">
            <a:extLst>
              <a:ext uri="{FF2B5EF4-FFF2-40B4-BE49-F238E27FC236}">
                <a16:creationId xmlns:a16="http://schemas.microsoft.com/office/drawing/2014/main" id="{20B1CA46-5DAB-BE7F-CA7C-EC3C74FFC739}"/>
              </a:ext>
            </a:extLst>
          </p:cNvPr>
          <p:cNvSpPr/>
          <p:nvPr/>
        </p:nvSpPr>
        <p:spPr>
          <a:xfrm>
            <a:off x="7302500" y="14871700"/>
            <a:ext cx="203200" cy="266700"/>
          </a:xfrm>
          <a:prstGeom prst="up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100"/>
          </a:p>
        </p:txBody>
      </p:sp>
      <p:sp>
        <p:nvSpPr>
          <p:cNvPr id="30" name="Right Arrow 29">
            <a:extLst>
              <a:ext uri="{FF2B5EF4-FFF2-40B4-BE49-F238E27FC236}">
                <a16:creationId xmlns:a16="http://schemas.microsoft.com/office/drawing/2014/main" id="{5B7AB045-0705-4D4D-B241-8236B4E5DC61}"/>
              </a:ext>
            </a:extLst>
          </p:cNvPr>
          <p:cNvSpPr/>
          <p:nvPr/>
        </p:nvSpPr>
        <p:spPr>
          <a:xfrm>
            <a:off x="7264400" y="15316200"/>
            <a:ext cx="381000" cy="2032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100"/>
          </a:p>
        </p:txBody>
      </p:sp>
      <p:sp>
        <p:nvSpPr>
          <p:cNvPr id="31" name="Up Arrow 30">
            <a:extLst>
              <a:ext uri="{FF2B5EF4-FFF2-40B4-BE49-F238E27FC236}">
                <a16:creationId xmlns:a16="http://schemas.microsoft.com/office/drawing/2014/main" id="{91F67C9F-DEB1-6041-B1CE-EEA0943DE554}"/>
              </a:ext>
            </a:extLst>
          </p:cNvPr>
          <p:cNvSpPr/>
          <p:nvPr/>
        </p:nvSpPr>
        <p:spPr>
          <a:xfrm>
            <a:off x="7302500" y="15760700"/>
            <a:ext cx="203200" cy="266700"/>
          </a:xfrm>
          <a:prstGeom prst="up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100"/>
          </a:p>
        </p:txBody>
      </p:sp>
      <p:sp>
        <p:nvSpPr>
          <p:cNvPr id="32" name="Up Arrow 31">
            <a:extLst>
              <a:ext uri="{FF2B5EF4-FFF2-40B4-BE49-F238E27FC236}">
                <a16:creationId xmlns:a16="http://schemas.microsoft.com/office/drawing/2014/main" id="{F1B88B84-E76B-7947-912C-5EF3691B8959}"/>
              </a:ext>
            </a:extLst>
          </p:cNvPr>
          <p:cNvSpPr/>
          <p:nvPr/>
        </p:nvSpPr>
        <p:spPr>
          <a:xfrm>
            <a:off x="7302500" y="16167100"/>
            <a:ext cx="203200" cy="241300"/>
          </a:xfrm>
          <a:prstGeom prst="up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100"/>
          </a:p>
        </p:txBody>
      </p:sp>
      <p:sp>
        <p:nvSpPr>
          <p:cNvPr id="33" name="Up Arrow 32">
            <a:extLst>
              <a:ext uri="{FF2B5EF4-FFF2-40B4-BE49-F238E27FC236}">
                <a16:creationId xmlns:a16="http://schemas.microsoft.com/office/drawing/2014/main" id="{118A27DB-2E77-B448-B93C-5A84B93DAB43}"/>
              </a:ext>
            </a:extLst>
          </p:cNvPr>
          <p:cNvSpPr/>
          <p:nvPr/>
        </p:nvSpPr>
        <p:spPr>
          <a:xfrm>
            <a:off x="7302500" y="16573500"/>
            <a:ext cx="203200" cy="241300"/>
          </a:xfrm>
          <a:prstGeom prst="up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100"/>
          </a:p>
        </p:txBody>
      </p:sp>
      <p:sp>
        <p:nvSpPr>
          <p:cNvPr id="34" name="Up Arrow 33">
            <a:extLst>
              <a:ext uri="{FF2B5EF4-FFF2-40B4-BE49-F238E27FC236}">
                <a16:creationId xmlns:a16="http://schemas.microsoft.com/office/drawing/2014/main" id="{9F36C609-497A-1245-896A-D478A4AAB86E}"/>
              </a:ext>
            </a:extLst>
          </p:cNvPr>
          <p:cNvSpPr/>
          <p:nvPr/>
        </p:nvSpPr>
        <p:spPr>
          <a:xfrm>
            <a:off x="7302500" y="16992600"/>
            <a:ext cx="203200" cy="254000"/>
          </a:xfrm>
          <a:prstGeom prst="up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100"/>
          </a:p>
        </p:txBody>
      </p:sp>
      <p:sp>
        <p:nvSpPr>
          <p:cNvPr id="35" name="Up Arrow 34">
            <a:extLst>
              <a:ext uri="{FF2B5EF4-FFF2-40B4-BE49-F238E27FC236}">
                <a16:creationId xmlns:a16="http://schemas.microsoft.com/office/drawing/2014/main" id="{CB0EBD3B-2BC6-AC4B-8426-75123C4A0E0C}"/>
              </a:ext>
            </a:extLst>
          </p:cNvPr>
          <p:cNvSpPr/>
          <p:nvPr/>
        </p:nvSpPr>
        <p:spPr>
          <a:xfrm>
            <a:off x="7302500" y="17360900"/>
            <a:ext cx="228600" cy="241300"/>
          </a:xfrm>
          <a:prstGeom prst="up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100"/>
          </a:p>
        </p:txBody>
      </p:sp>
      <p:sp>
        <p:nvSpPr>
          <p:cNvPr id="36" name="Up Arrow 35">
            <a:extLst>
              <a:ext uri="{FF2B5EF4-FFF2-40B4-BE49-F238E27FC236}">
                <a16:creationId xmlns:a16="http://schemas.microsoft.com/office/drawing/2014/main" id="{5DBEAE09-2E38-0646-997B-807CEE1C9D70}"/>
              </a:ext>
            </a:extLst>
          </p:cNvPr>
          <p:cNvSpPr/>
          <p:nvPr/>
        </p:nvSpPr>
        <p:spPr>
          <a:xfrm>
            <a:off x="7302500" y="17780000"/>
            <a:ext cx="228600" cy="241300"/>
          </a:xfrm>
          <a:prstGeom prst="up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100"/>
          </a:p>
        </p:txBody>
      </p:sp>
      <p:sp>
        <p:nvSpPr>
          <p:cNvPr id="37" name="Right Arrow 36">
            <a:extLst>
              <a:ext uri="{FF2B5EF4-FFF2-40B4-BE49-F238E27FC236}">
                <a16:creationId xmlns:a16="http://schemas.microsoft.com/office/drawing/2014/main" id="{07A299DE-76EA-4445-A148-1F6518F201AB}"/>
              </a:ext>
            </a:extLst>
          </p:cNvPr>
          <p:cNvSpPr/>
          <p:nvPr/>
        </p:nvSpPr>
        <p:spPr>
          <a:xfrm>
            <a:off x="7251700" y="18021300"/>
            <a:ext cx="381000" cy="2032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100"/>
          </a:p>
        </p:txBody>
      </p:sp>
      <p:sp>
        <p:nvSpPr>
          <p:cNvPr id="38" name="Right Arrow 37">
            <a:extLst>
              <a:ext uri="{FF2B5EF4-FFF2-40B4-BE49-F238E27FC236}">
                <a16:creationId xmlns:a16="http://schemas.microsoft.com/office/drawing/2014/main" id="{53CA237F-B41A-7E47-A03C-F1D5E3DF56A6}"/>
              </a:ext>
            </a:extLst>
          </p:cNvPr>
          <p:cNvSpPr/>
          <p:nvPr/>
        </p:nvSpPr>
        <p:spPr>
          <a:xfrm>
            <a:off x="7239000" y="18211800"/>
            <a:ext cx="381000" cy="2032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100"/>
          </a:p>
        </p:txBody>
      </p:sp>
      <p:sp>
        <p:nvSpPr>
          <p:cNvPr id="39" name="Up Arrow 38">
            <a:extLst>
              <a:ext uri="{FF2B5EF4-FFF2-40B4-BE49-F238E27FC236}">
                <a16:creationId xmlns:a16="http://schemas.microsoft.com/office/drawing/2014/main" id="{BB1F00A2-BC55-4243-9F29-6D1BBF839B72}"/>
              </a:ext>
            </a:extLst>
          </p:cNvPr>
          <p:cNvSpPr/>
          <p:nvPr/>
        </p:nvSpPr>
        <p:spPr>
          <a:xfrm>
            <a:off x="7302500" y="18465800"/>
            <a:ext cx="203200" cy="152400"/>
          </a:xfrm>
          <a:prstGeom prst="up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100"/>
          </a:p>
        </p:txBody>
      </p:sp>
      <p:sp>
        <p:nvSpPr>
          <p:cNvPr id="40" name="Up Arrow 39">
            <a:extLst>
              <a:ext uri="{FF2B5EF4-FFF2-40B4-BE49-F238E27FC236}">
                <a16:creationId xmlns:a16="http://schemas.microsoft.com/office/drawing/2014/main" id="{C5CE2787-9CC5-CA4C-AA6B-6F46943A0AA4}"/>
              </a:ext>
            </a:extLst>
          </p:cNvPr>
          <p:cNvSpPr/>
          <p:nvPr/>
        </p:nvSpPr>
        <p:spPr>
          <a:xfrm>
            <a:off x="7327900" y="18745200"/>
            <a:ext cx="203200" cy="266700"/>
          </a:xfrm>
          <a:prstGeom prst="up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100"/>
          </a:p>
        </p:txBody>
      </p:sp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A6C702CC-E619-7085-541D-C705BF7E5872}"/>
              </a:ext>
            </a:extLst>
          </p:cNvPr>
          <p:cNvGraphicFramePr>
            <a:graphicFrameLocks noGrp="1"/>
          </p:cNvGraphicFramePr>
          <p:nvPr/>
        </p:nvGraphicFramePr>
        <p:xfrm>
          <a:off x="4546600" y="-12153900"/>
          <a:ext cx="2941358" cy="31241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8312">
                  <a:extLst>
                    <a:ext uri="{9D8B030D-6E8A-4147-A177-3AD203B41FA5}">
                      <a16:colId xmlns:a16="http://schemas.microsoft.com/office/drawing/2014/main" val="669766512"/>
                    </a:ext>
                  </a:extLst>
                </a:gridCol>
                <a:gridCol w="732363">
                  <a:extLst>
                    <a:ext uri="{9D8B030D-6E8A-4147-A177-3AD203B41FA5}">
                      <a16:colId xmlns:a16="http://schemas.microsoft.com/office/drawing/2014/main" val="3089944258"/>
                    </a:ext>
                  </a:extLst>
                </a:gridCol>
                <a:gridCol w="690683">
                  <a:extLst>
                    <a:ext uri="{9D8B030D-6E8A-4147-A177-3AD203B41FA5}">
                      <a16:colId xmlns:a16="http://schemas.microsoft.com/office/drawing/2014/main" val="2517736216"/>
                    </a:ext>
                  </a:extLst>
                </a:gridCol>
              </a:tblGrid>
              <a:tr h="40543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Criteria</a:t>
                      </a:r>
                      <a:endParaRPr lang="en-GB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Trend 2018-2021</a:t>
                      </a:r>
                      <a:endParaRPr lang="en-GB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Municipalities missing benchmark</a:t>
                      </a:r>
                      <a:endParaRPr lang="en-GB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49867874"/>
                  </a:ext>
                </a:extLst>
              </a:tr>
              <a:tr h="286186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Monitoring Report Produced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800" u="none" strike="noStrike">
                          <a:effectLst/>
                        </a:rPr>
                        <a:t>6</a:t>
                      </a:r>
                      <a:endParaRPr lang="x-non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43016648"/>
                  </a:ext>
                </a:extLst>
              </a:tr>
              <a:tr h="270287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Financial Ratios Reporting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x-non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800" u="none" strike="noStrike">
                          <a:effectLst/>
                        </a:rPr>
                        <a:t>19</a:t>
                      </a:r>
                      <a:endParaRPr lang="x-non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91273669"/>
                  </a:ext>
                </a:extLst>
              </a:tr>
              <a:tr h="254388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Expenditure by Program Reporting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rowSpan="5">
                  <a:txBody>
                    <a:bodyPr/>
                    <a:lstStyle/>
                    <a:p>
                      <a:pPr algn="l" fontAlgn="b"/>
                      <a:endParaRPr lang="x-non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800" u="none" strike="noStrike">
                          <a:effectLst/>
                        </a:rPr>
                        <a:t>6</a:t>
                      </a:r>
                      <a:endParaRPr lang="x-non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91282763"/>
                  </a:ext>
                </a:extLst>
              </a:tr>
              <a:tr h="254388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Revenue by Source Reporting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800" u="none" strike="noStrike">
                          <a:effectLst/>
                        </a:rPr>
                        <a:t>14</a:t>
                      </a:r>
                      <a:endParaRPr lang="x-non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2856216"/>
                  </a:ext>
                </a:extLst>
              </a:tr>
              <a:tr h="262337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Revenue Plan vs. Fact Reporting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800" u="none" strike="noStrike">
                          <a:effectLst/>
                        </a:rPr>
                        <a:t>13</a:t>
                      </a:r>
                      <a:endParaRPr lang="x-non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67431829"/>
                  </a:ext>
                </a:extLst>
              </a:tr>
              <a:tr h="262337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Economic Classification Reporting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800" u="none" strike="noStrike">
                          <a:effectLst/>
                        </a:rPr>
                        <a:t>8</a:t>
                      </a:r>
                      <a:endParaRPr lang="x-non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13662456"/>
                  </a:ext>
                </a:extLst>
              </a:tr>
              <a:tr h="262337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Performance Information Reporting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800" u="none" strike="noStrike">
                          <a:effectLst/>
                        </a:rPr>
                        <a:t>14</a:t>
                      </a:r>
                      <a:endParaRPr lang="x-non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1045437"/>
                  </a:ext>
                </a:extLst>
              </a:tr>
              <a:tr h="21464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Investment Projects Reporting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rowSpan="5">
                  <a:txBody>
                    <a:bodyPr/>
                    <a:lstStyle/>
                    <a:p>
                      <a:pPr algn="l" fontAlgn="b"/>
                      <a:endParaRPr lang="x-non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800" u="none" strike="noStrike">
                          <a:effectLst/>
                        </a:rPr>
                        <a:t>10</a:t>
                      </a:r>
                      <a:endParaRPr lang="x-non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95607626"/>
                  </a:ext>
                </a:extLst>
              </a:tr>
              <a:tr h="127194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Arrears*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800" u="none" strike="noStrike">
                          <a:effectLst/>
                        </a:rPr>
                        <a:t>18</a:t>
                      </a:r>
                      <a:endParaRPr lang="x-non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46784884"/>
                  </a:ext>
                </a:extLst>
              </a:tr>
              <a:tr h="127194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Budget Execution**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800" u="none" strike="noStrike">
                          <a:effectLst/>
                        </a:rPr>
                        <a:t>20</a:t>
                      </a:r>
                      <a:endParaRPr lang="x-non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27448248"/>
                  </a:ext>
                </a:extLst>
              </a:tr>
              <a:tr h="190791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 dirty="0">
                          <a:effectLst/>
                        </a:rPr>
                        <a:t>Report uploaded on </a:t>
                      </a:r>
                      <a:r>
                        <a:rPr lang="en-GB" sz="800" u="none" strike="noStrike" dirty="0" err="1">
                          <a:effectLst/>
                        </a:rPr>
                        <a:t>ëebsite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800" u="none" strike="noStrike">
                          <a:effectLst/>
                        </a:rPr>
                        <a:t>14</a:t>
                      </a:r>
                      <a:endParaRPr lang="x-non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32070680"/>
                  </a:ext>
                </a:extLst>
              </a:tr>
              <a:tr h="20669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u="none" strike="noStrike">
                          <a:effectLst/>
                        </a:rPr>
                        <a:t>Report discussed in Council</a:t>
                      </a:r>
                      <a:endParaRPr lang="en-GB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x-none" sz="800" u="none" strike="noStrike" dirty="0">
                          <a:effectLst/>
                        </a:rPr>
                        <a:t>13</a:t>
                      </a:r>
                      <a:endParaRPr lang="x-non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15807462"/>
                  </a:ext>
                </a:extLst>
              </a:tr>
            </a:tbl>
          </a:graphicData>
        </a:graphic>
      </p:graphicFrame>
      <p:sp>
        <p:nvSpPr>
          <p:cNvPr id="42" name="Up Arrow 41">
            <a:extLst>
              <a:ext uri="{FF2B5EF4-FFF2-40B4-BE49-F238E27FC236}">
                <a16:creationId xmlns:a16="http://schemas.microsoft.com/office/drawing/2014/main" id="{20B1CA46-5DAB-BE7F-CA7C-EC3C74FFC739}"/>
              </a:ext>
            </a:extLst>
          </p:cNvPr>
          <p:cNvSpPr/>
          <p:nvPr/>
        </p:nvSpPr>
        <p:spPr>
          <a:xfrm>
            <a:off x="7302500" y="14871700"/>
            <a:ext cx="203200" cy="266700"/>
          </a:xfrm>
          <a:prstGeom prst="up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100"/>
          </a:p>
        </p:txBody>
      </p:sp>
      <p:sp>
        <p:nvSpPr>
          <p:cNvPr id="43" name="Right Arrow 42">
            <a:extLst>
              <a:ext uri="{FF2B5EF4-FFF2-40B4-BE49-F238E27FC236}">
                <a16:creationId xmlns:a16="http://schemas.microsoft.com/office/drawing/2014/main" id="{5B7AB045-0705-4D4D-B241-8236B4E5DC61}"/>
              </a:ext>
            </a:extLst>
          </p:cNvPr>
          <p:cNvSpPr/>
          <p:nvPr/>
        </p:nvSpPr>
        <p:spPr>
          <a:xfrm>
            <a:off x="7264400" y="15316200"/>
            <a:ext cx="381000" cy="2032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100"/>
          </a:p>
        </p:txBody>
      </p:sp>
      <p:sp>
        <p:nvSpPr>
          <p:cNvPr id="44" name="Up Arrow 43">
            <a:extLst>
              <a:ext uri="{FF2B5EF4-FFF2-40B4-BE49-F238E27FC236}">
                <a16:creationId xmlns:a16="http://schemas.microsoft.com/office/drawing/2014/main" id="{91F67C9F-DEB1-6041-B1CE-EEA0943DE554}"/>
              </a:ext>
            </a:extLst>
          </p:cNvPr>
          <p:cNvSpPr/>
          <p:nvPr/>
        </p:nvSpPr>
        <p:spPr>
          <a:xfrm>
            <a:off x="7302500" y="15760700"/>
            <a:ext cx="203200" cy="266700"/>
          </a:xfrm>
          <a:prstGeom prst="up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100"/>
          </a:p>
        </p:txBody>
      </p:sp>
      <p:sp>
        <p:nvSpPr>
          <p:cNvPr id="45" name="Up Arrow 44">
            <a:extLst>
              <a:ext uri="{FF2B5EF4-FFF2-40B4-BE49-F238E27FC236}">
                <a16:creationId xmlns:a16="http://schemas.microsoft.com/office/drawing/2014/main" id="{F1B88B84-E76B-7947-912C-5EF3691B8959}"/>
              </a:ext>
            </a:extLst>
          </p:cNvPr>
          <p:cNvSpPr/>
          <p:nvPr/>
        </p:nvSpPr>
        <p:spPr>
          <a:xfrm>
            <a:off x="7302500" y="16167100"/>
            <a:ext cx="203200" cy="241300"/>
          </a:xfrm>
          <a:prstGeom prst="up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100"/>
          </a:p>
        </p:txBody>
      </p:sp>
      <p:sp>
        <p:nvSpPr>
          <p:cNvPr id="46" name="Up Arrow 45">
            <a:extLst>
              <a:ext uri="{FF2B5EF4-FFF2-40B4-BE49-F238E27FC236}">
                <a16:creationId xmlns:a16="http://schemas.microsoft.com/office/drawing/2014/main" id="{118A27DB-2E77-B448-B93C-5A84B93DAB43}"/>
              </a:ext>
            </a:extLst>
          </p:cNvPr>
          <p:cNvSpPr/>
          <p:nvPr/>
        </p:nvSpPr>
        <p:spPr>
          <a:xfrm>
            <a:off x="7302500" y="16573500"/>
            <a:ext cx="203200" cy="241300"/>
          </a:xfrm>
          <a:prstGeom prst="up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100"/>
          </a:p>
        </p:txBody>
      </p:sp>
      <p:sp>
        <p:nvSpPr>
          <p:cNvPr id="47" name="Up Arrow 46">
            <a:extLst>
              <a:ext uri="{FF2B5EF4-FFF2-40B4-BE49-F238E27FC236}">
                <a16:creationId xmlns:a16="http://schemas.microsoft.com/office/drawing/2014/main" id="{9F36C609-497A-1245-896A-D478A4AAB86E}"/>
              </a:ext>
            </a:extLst>
          </p:cNvPr>
          <p:cNvSpPr/>
          <p:nvPr/>
        </p:nvSpPr>
        <p:spPr>
          <a:xfrm>
            <a:off x="7302500" y="16992600"/>
            <a:ext cx="203200" cy="254000"/>
          </a:xfrm>
          <a:prstGeom prst="up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100"/>
          </a:p>
        </p:txBody>
      </p:sp>
      <p:sp>
        <p:nvSpPr>
          <p:cNvPr id="48" name="Up Arrow 47">
            <a:extLst>
              <a:ext uri="{FF2B5EF4-FFF2-40B4-BE49-F238E27FC236}">
                <a16:creationId xmlns:a16="http://schemas.microsoft.com/office/drawing/2014/main" id="{CB0EBD3B-2BC6-AC4B-8426-75123C4A0E0C}"/>
              </a:ext>
            </a:extLst>
          </p:cNvPr>
          <p:cNvSpPr/>
          <p:nvPr/>
        </p:nvSpPr>
        <p:spPr>
          <a:xfrm>
            <a:off x="7302500" y="17360900"/>
            <a:ext cx="228600" cy="241300"/>
          </a:xfrm>
          <a:prstGeom prst="up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100"/>
          </a:p>
        </p:txBody>
      </p:sp>
      <p:sp>
        <p:nvSpPr>
          <p:cNvPr id="49" name="Up Arrow 48">
            <a:extLst>
              <a:ext uri="{FF2B5EF4-FFF2-40B4-BE49-F238E27FC236}">
                <a16:creationId xmlns:a16="http://schemas.microsoft.com/office/drawing/2014/main" id="{5DBEAE09-2E38-0646-997B-807CEE1C9D70}"/>
              </a:ext>
            </a:extLst>
          </p:cNvPr>
          <p:cNvSpPr/>
          <p:nvPr/>
        </p:nvSpPr>
        <p:spPr>
          <a:xfrm>
            <a:off x="7302500" y="17780000"/>
            <a:ext cx="228600" cy="241300"/>
          </a:xfrm>
          <a:prstGeom prst="up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100"/>
          </a:p>
        </p:txBody>
      </p:sp>
      <p:sp>
        <p:nvSpPr>
          <p:cNvPr id="50" name="Right Arrow 49">
            <a:extLst>
              <a:ext uri="{FF2B5EF4-FFF2-40B4-BE49-F238E27FC236}">
                <a16:creationId xmlns:a16="http://schemas.microsoft.com/office/drawing/2014/main" id="{07A299DE-76EA-4445-A148-1F6518F201AB}"/>
              </a:ext>
            </a:extLst>
          </p:cNvPr>
          <p:cNvSpPr/>
          <p:nvPr/>
        </p:nvSpPr>
        <p:spPr>
          <a:xfrm>
            <a:off x="7251700" y="18021300"/>
            <a:ext cx="381000" cy="2032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100"/>
          </a:p>
        </p:txBody>
      </p:sp>
      <p:sp>
        <p:nvSpPr>
          <p:cNvPr id="51" name="Right Arrow 50">
            <a:extLst>
              <a:ext uri="{FF2B5EF4-FFF2-40B4-BE49-F238E27FC236}">
                <a16:creationId xmlns:a16="http://schemas.microsoft.com/office/drawing/2014/main" id="{53CA237F-B41A-7E47-A03C-F1D5E3DF56A6}"/>
              </a:ext>
            </a:extLst>
          </p:cNvPr>
          <p:cNvSpPr/>
          <p:nvPr/>
        </p:nvSpPr>
        <p:spPr>
          <a:xfrm>
            <a:off x="7239000" y="18211800"/>
            <a:ext cx="381000" cy="2032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100"/>
          </a:p>
        </p:txBody>
      </p:sp>
      <p:sp>
        <p:nvSpPr>
          <p:cNvPr id="52" name="Up Arrow 51">
            <a:extLst>
              <a:ext uri="{FF2B5EF4-FFF2-40B4-BE49-F238E27FC236}">
                <a16:creationId xmlns:a16="http://schemas.microsoft.com/office/drawing/2014/main" id="{BB1F00A2-BC55-4243-9F29-6D1BBF839B72}"/>
              </a:ext>
            </a:extLst>
          </p:cNvPr>
          <p:cNvSpPr/>
          <p:nvPr/>
        </p:nvSpPr>
        <p:spPr>
          <a:xfrm>
            <a:off x="7302500" y="18465800"/>
            <a:ext cx="203200" cy="152400"/>
          </a:xfrm>
          <a:prstGeom prst="up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100"/>
          </a:p>
        </p:txBody>
      </p:sp>
      <p:sp>
        <p:nvSpPr>
          <p:cNvPr id="53" name="Up Arrow 52">
            <a:extLst>
              <a:ext uri="{FF2B5EF4-FFF2-40B4-BE49-F238E27FC236}">
                <a16:creationId xmlns:a16="http://schemas.microsoft.com/office/drawing/2014/main" id="{C5CE2787-9CC5-CA4C-AA6B-6F46943A0AA4}"/>
              </a:ext>
            </a:extLst>
          </p:cNvPr>
          <p:cNvSpPr/>
          <p:nvPr/>
        </p:nvSpPr>
        <p:spPr>
          <a:xfrm>
            <a:off x="7327900" y="18745200"/>
            <a:ext cx="203200" cy="266700"/>
          </a:xfrm>
          <a:prstGeom prst="up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100"/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121C8CDE-9D80-1A4F-DDCE-33C3F0A0C5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633" y="-1"/>
            <a:ext cx="4177896" cy="6953497"/>
          </a:xfrm>
          <a:prstGeom prst="rect">
            <a:avLst/>
          </a:prstGeom>
        </p:spPr>
      </p:pic>
      <p:sp>
        <p:nvSpPr>
          <p:cNvPr id="54" name="Title 9">
            <a:extLst>
              <a:ext uri="{FF2B5EF4-FFF2-40B4-BE49-F238E27FC236}">
                <a16:creationId xmlns:a16="http://schemas.microsoft.com/office/drawing/2014/main" id="{35BC7D17-569C-9A05-A695-13069D994561}"/>
              </a:ext>
            </a:extLst>
          </p:cNvPr>
          <p:cNvSpPr txBox="1">
            <a:spLocks/>
          </p:cNvSpPr>
          <p:nvPr/>
        </p:nvSpPr>
        <p:spPr>
          <a:xfrm>
            <a:off x="122803" y="250031"/>
            <a:ext cx="8788149" cy="93662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/>
              <a:t>Nota e </a:t>
            </a:r>
            <a:r>
              <a:rPr lang="en-US" b="1" dirty="0" err="1"/>
              <a:t>përputhshmërisë</a:t>
            </a:r>
            <a:endParaRPr lang="en-US" b="1" dirty="0"/>
          </a:p>
        </p:txBody>
      </p:sp>
      <p:sp>
        <p:nvSpPr>
          <p:cNvPr id="55" name="Content Placeholder 10">
            <a:extLst>
              <a:ext uri="{FF2B5EF4-FFF2-40B4-BE49-F238E27FC236}">
                <a16:creationId xmlns:a16="http://schemas.microsoft.com/office/drawing/2014/main" id="{093A9410-43B9-8B20-7A30-1977F45D47AF}"/>
              </a:ext>
            </a:extLst>
          </p:cNvPr>
          <p:cNvSpPr txBox="1">
            <a:spLocks/>
          </p:cNvSpPr>
          <p:nvPr/>
        </p:nvSpPr>
        <p:spPr>
          <a:xfrm>
            <a:off x="0" y="1364458"/>
            <a:ext cx="8199633" cy="524351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 41 NJVQV me </a:t>
            </a:r>
            <a:r>
              <a:rPr lang="en-US" sz="2400" dirty="0" err="1"/>
              <a:t>Perputhshmeri</a:t>
            </a:r>
            <a:r>
              <a:rPr lang="en-US" sz="2400" dirty="0"/>
              <a:t> </a:t>
            </a:r>
            <a:r>
              <a:rPr lang="en-US" sz="2400" dirty="0" err="1"/>
              <a:t>te</a:t>
            </a:r>
            <a:r>
              <a:rPr lang="en-US" sz="2400" dirty="0"/>
              <a:t> </a:t>
            </a:r>
            <a:r>
              <a:rPr lang="en-US" sz="2400" dirty="0" err="1"/>
              <a:t>larte</a:t>
            </a:r>
            <a:r>
              <a:rPr lang="en-US" sz="2400" dirty="0"/>
              <a:t> (10.4 -13 </a:t>
            </a:r>
            <a:r>
              <a:rPr lang="en-US" sz="2400" dirty="0" err="1"/>
              <a:t>Pikë</a:t>
            </a:r>
            <a:r>
              <a:rPr lang="en-US" sz="2400" dirty="0"/>
              <a:t>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 9 </a:t>
            </a:r>
            <a:r>
              <a:rPr lang="en-US" sz="2400" dirty="0" err="1"/>
              <a:t>Mbi</a:t>
            </a:r>
            <a:r>
              <a:rPr lang="en-US" sz="2400" dirty="0"/>
              <a:t> </a:t>
            </a:r>
            <a:r>
              <a:rPr lang="en-US" sz="2400" dirty="0" err="1"/>
              <a:t>Mesatare</a:t>
            </a:r>
            <a:r>
              <a:rPr lang="en-US" sz="2400" dirty="0"/>
              <a:t> (7.8- 10.3 </a:t>
            </a:r>
            <a:r>
              <a:rPr lang="en-US" sz="2400" dirty="0" err="1"/>
              <a:t>Pikë</a:t>
            </a:r>
            <a:r>
              <a:rPr lang="en-US" sz="2400" dirty="0"/>
              <a:t>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 6 </a:t>
            </a:r>
            <a:r>
              <a:rPr lang="en-US" sz="2400" dirty="0" err="1"/>
              <a:t>Mesatare</a:t>
            </a:r>
            <a:r>
              <a:rPr lang="en-US" sz="2400" dirty="0"/>
              <a:t> (5.2-7.7 </a:t>
            </a:r>
            <a:r>
              <a:rPr lang="en-US" sz="2400" dirty="0" err="1"/>
              <a:t>Pikë</a:t>
            </a:r>
            <a:r>
              <a:rPr lang="en-US" sz="2400" dirty="0"/>
              <a:t>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 0 </a:t>
            </a:r>
            <a:r>
              <a:rPr lang="en-US" sz="2400" dirty="0" err="1"/>
              <a:t>nen</a:t>
            </a:r>
            <a:r>
              <a:rPr lang="en-US" sz="2400" dirty="0"/>
              <a:t> </a:t>
            </a:r>
            <a:r>
              <a:rPr lang="en-US" sz="2400" dirty="0" err="1"/>
              <a:t>mesatare</a:t>
            </a:r>
            <a:r>
              <a:rPr lang="en-US" sz="2400" dirty="0"/>
              <a:t> (1- 2.6 </a:t>
            </a:r>
            <a:r>
              <a:rPr lang="en-US" sz="2400" dirty="0" err="1"/>
              <a:t>Pikë</a:t>
            </a:r>
            <a:r>
              <a:rPr lang="en-US" sz="2400" dirty="0"/>
              <a:t>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 6 pa </a:t>
            </a:r>
            <a:r>
              <a:rPr lang="en-US" sz="2400" dirty="0" err="1"/>
              <a:t>perputhshmeri</a:t>
            </a:r>
            <a:r>
              <a:rPr lang="en-US" sz="2400" dirty="0"/>
              <a:t> (0 Pike) </a:t>
            </a:r>
          </a:p>
          <a:p>
            <a:pPr marL="0" indent="0" defTabSz="914400">
              <a:lnSpc>
                <a:spcPct val="110000"/>
              </a:lnSpc>
              <a:spcBef>
                <a:spcPts val="500"/>
              </a:spcBef>
              <a:buClr>
                <a:schemeClr val="accent6"/>
              </a:buClr>
              <a:buSzPct val="90000"/>
              <a:buFont typeface="Arial"/>
              <a:buNone/>
            </a:pPr>
            <a:endParaRPr lang="en-US" sz="2400" dirty="0"/>
          </a:p>
          <a:p>
            <a:pPr marL="0" indent="0" defTabSz="914400">
              <a:lnSpc>
                <a:spcPct val="110000"/>
              </a:lnSpc>
              <a:spcBef>
                <a:spcPts val="500"/>
              </a:spcBef>
              <a:buClr>
                <a:schemeClr val="accent6"/>
              </a:buClr>
              <a:buSzPct val="90000"/>
              <a:buFont typeface="Arial"/>
              <a:buNone/>
            </a:pPr>
            <a:r>
              <a:rPr lang="en-US" sz="2400" dirty="0" err="1"/>
              <a:t>Trendi</a:t>
            </a:r>
            <a:r>
              <a:rPr lang="en-US" sz="2400" dirty="0"/>
              <a:t> 2018-2021</a:t>
            </a:r>
          </a:p>
          <a:p>
            <a:pPr marL="0" indent="0" defTabSz="914400">
              <a:lnSpc>
                <a:spcPct val="110000"/>
              </a:lnSpc>
              <a:spcBef>
                <a:spcPts val="500"/>
              </a:spcBef>
              <a:buClr>
                <a:schemeClr val="accent6"/>
              </a:buClr>
              <a:buSzPct val="90000"/>
              <a:buFont typeface="Arial"/>
              <a:buNone/>
            </a:pPr>
            <a:endParaRPr lang="en-US" sz="2400" dirty="0"/>
          </a:p>
        </p:txBody>
      </p:sp>
      <p:sp>
        <p:nvSpPr>
          <p:cNvPr id="57" name="Up Arrow 56">
            <a:extLst>
              <a:ext uri="{FF2B5EF4-FFF2-40B4-BE49-F238E27FC236}">
                <a16:creationId xmlns:a16="http://schemas.microsoft.com/office/drawing/2014/main" id="{C5F52700-FF4F-9FC0-B80D-784689B97B39}"/>
              </a:ext>
            </a:extLst>
          </p:cNvPr>
          <p:cNvSpPr/>
          <p:nvPr/>
        </p:nvSpPr>
        <p:spPr>
          <a:xfrm>
            <a:off x="2634615" y="4054078"/>
            <a:ext cx="571500" cy="671512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6048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5D4B222-334D-0123-6E70-87EC6E722C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9399848"/>
              </p:ext>
            </p:extLst>
          </p:nvPr>
        </p:nvGraphicFramePr>
        <p:xfrm>
          <a:off x="5002972" y="2165667"/>
          <a:ext cx="7158355" cy="2800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85F59BB7-9F64-8D92-741C-CD2BED4599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3" y="1497330"/>
            <a:ext cx="5138513" cy="381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7152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F546871-BD40-0D4A-1E1A-A3DA703AE62B}"/>
              </a:ext>
            </a:extLst>
          </p:cNvPr>
          <p:cNvGrpSpPr/>
          <p:nvPr/>
        </p:nvGrpSpPr>
        <p:grpSpPr>
          <a:xfrm>
            <a:off x="35000" y="0"/>
            <a:ext cx="12058650" cy="6743700"/>
            <a:chOff x="-1" y="80010"/>
            <a:chExt cx="12058650" cy="67437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044BD18-D5AE-6E39-FA68-5340B320A0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104815"/>
              <a:ext cx="12058650" cy="671889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3B07B73-E08C-7798-48D0-93A38355656B}"/>
                </a:ext>
              </a:extLst>
            </p:cNvPr>
            <p:cNvSpPr txBox="1"/>
            <p:nvPr/>
          </p:nvSpPr>
          <p:spPr>
            <a:xfrm>
              <a:off x="4366260" y="80010"/>
              <a:ext cx="24803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</a:rPr>
                <a:t>2019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39451B6-FE5E-0380-29FF-9FCA3F7C6E5B}"/>
              </a:ext>
            </a:extLst>
          </p:cNvPr>
          <p:cNvGrpSpPr/>
          <p:nvPr/>
        </p:nvGrpSpPr>
        <p:grpSpPr>
          <a:xfrm>
            <a:off x="-35000" y="114300"/>
            <a:ext cx="12192000" cy="6167298"/>
            <a:chOff x="76910" y="958857"/>
            <a:chExt cx="12192000" cy="6167298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6F601B45-2699-99EB-0204-13E2BEAD4C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910" y="958857"/>
              <a:ext cx="12192000" cy="6167298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0092C1E-C0EC-3EB3-BD94-3C829E988DF8}"/>
                </a:ext>
              </a:extLst>
            </p:cNvPr>
            <p:cNvSpPr txBox="1"/>
            <p:nvPr/>
          </p:nvSpPr>
          <p:spPr>
            <a:xfrm>
              <a:off x="4625341" y="3059099"/>
              <a:ext cx="24803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</a:rPr>
                <a:t>2020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2AC140B-3340-8F59-27B9-B137697A25F3}"/>
              </a:ext>
            </a:extLst>
          </p:cNvPr>
          <p:cNvGrpSpPr/>
          <p:nvPr/>
        </p:nvGrpSpPr>
        <p:grpSpPr>
          <a:xfrm>
            <a:off x="-35000" y="114300"/>
            <a:ext cx="12310692" cy="6167298"/>
            <a:chOff x="0" y="345351"/>
            <a:chExt cx="12310692" cy="616729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F27ED02-ECCB-C7A1-2F7D-8507C04F5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345351"/>
              <a:ext cx="12310692" cy="616729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420E28C-27C3-558C-DAB5-FD4A858C966F}"/>
                </a:ext>
              </a:extLst>
            </p:cNvPr>
            <p:cNvSpPr txBox="1"/>
            <p:nvPr/>
          </p:nvSpPr>
          <p:spPr>
            <a:xfrm>
              <a:off x="4171950" y="2423407"/>
              <a:ext cx="25374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</a:rPr>
                <a:t>2021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303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B3BC2-B115-8179-E1C5-AFA9484C3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603513"/>
          </a:xfrm>
        </p:spPr>
        <p:txBody>
          <a:bodyPr/>
          <a:lstStyle/>
          <a:p>
            <a:r>
              <a:rPr lang="en-US" b="1" dirty="0" err="1"/>
              <a:t>Gjetje</a:t>
            </a:r>
            <a:r>
              <a:rPr lang="en-US" b="1" dirty="0"/>
              <a:t> </a:t>
            </a:r>
            <a:r>
              <a:rPr lang="en-US" b="1" dirty="0" err="1"/>
              <a:t>dhe</a:t>
            </a:r>
            <a:r>
              <a:rPr lang="en-US" b="1" dirty="0"/>
              <a:t> </a:t>
            </a:r>
            <a:r>
              <a:rPr lang="en-US" b="1" dirty="0" err="1"/>
              <a:t>Rekomandime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7DAA7-9653-F246-F42D-40C416CA4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882" y="2084069"/>
            <a:ext cx="11146501" cy="3836671"/>
          </a:xfrm>
        </p:spPr>
        <p:txBody>
          <a:bodyPr/>
          <a:lstStyle/>
          <a:p>
            <a:r>
              <a:rPr lang="en-US" dirty="0" err="1"/>
              <a:t>raportimi</a:t>
            </a:r>
            <a:r>
              <a:rPr lang="en-US" dirty="0"/>
              <a:t> ne </a:t>
            </a:r>
            <a:r>
              <a:rPr lang="en-US" dirty="0" err="1"/>
              <a:t>baze</a:t>
            </a:r>
            <a:r>
              <a:rPr lang="en-US" dirty="0"/>
              <a:t> performance </a:t>
            </a:r>
            <a:r>
              <a:rPr lang="en-US" dirty="0" err="1"/>
              <a:t>eshte</a:t>
            </a:r>
            <a:r>
              <a:rPr lang="en-US" dirty="0"/>
              <a:t> </a:t>
            </a:r>
            <a:r>
              <a:rPr lang="en-US" dirty="0" err="1"/>
              <a:t>permiresuar</a:t>
            </a:r>
            <a:r>
              <a:rPr lang="en-US" dirty="0"/>
              <a:t> </a:t>
            </a:r>
            <a:r>
              <a:rPr lang="en-US" dirty="0" err="1"/>
              <a:t>nga</a:t>
            </a:r>
            <a:r>
              <a:rPr lang="en-US" dirty="0"/>
              <a:t> </a:t>
            </a:r>
            <a:r>
              <a:rPr lang="en-US" dirty="0" err="1"/>
              <a:t>vitit</a:t>
            </a:r>
            <a:r>
              <a:rPr lang="en-US" dirty="0"/>
              <a:t> ne </a:t>
            </a:r>
            <a:r>
              <a:rPr lang="en-US" dirty="0" err="1"/>
              <a:t>vit</a:t>
            </a:r>
            <a:r>
              <a:rPr lang="en-US" dirty="0"/>
              <a:t>;</a:t>
            </a:r>
          </a:p>
          <a:p>
            <a:r>
              <a:rPr lang="en-US" dirty="0" err="1"/>
              <a:t>Disa</a:t>
            </a:r>
            <a:r>
              <a:rPr lang="en-US" dirty="0"/>
              <a:t> </a:t>
            </a:r>
            <a:r>
              <a:rPr lang="en-US" dirty="0" err="1"/>
              <a:t>bashki</a:t>
            </a:r>
            <a:r>
              <a:rPr lang="en-US" dirty="0"/>
              <a:t> (6) </a:t>
            </a:r>
            <a:r>
              <a:rPr lang="en-US" dirty="0" err="1"/>
              <a:t>nuk</a:t>
            </a:r>
            <a:r>
              <a:rPr lang="en-US" dirty="0"/>
              <a:t> </a:t>
            </a:r>
            <a:r>
              <a:rPr lang="en-US" dirty="0" err="1"/>
              <a:t>kane</a:t>
            </a:r>
            <a:r>
              <a:rPr lang="en-US" dirty="0"/>
              <a:t> </a:t>
            </a:r>
            <a:r>
              <a:rPr lang="en-US" dirty="0" err="1"/>
              <a:t>bere</a:t>
            </a:r>
            <a:r>
              <a:rPr lang="en-US" dirty="0"/>
              <a:t> </a:t>
            </a:r>
            <a:r>
              <a:rPr lang="en-US" dirty="0" err="1"/>
              <a:t>perpjekje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mjaftueshme</a:t>
            </a:r>
            <a:r>
              <a:rPr lang="en-US" dirty="0"/>
              <a:t> ne </a:t>
            </a:r>
            <a:r>
              <a:rPr lang="en-US" dirty="0" err="1"/>
              <a:t>periudhen</a:t>
            </a:r>
            <a:r>
              <a:rPr lang="en-US" dirty="0"/>
              <a:t> 4 </a:t>
            </a:r>
            <a:r>
              <a:rPr lang="en-US" dirty="0" err="1"/>
              <a:t>vjecare</a:t>
            </a:r>
            <a:r>
              <a:rPr lang="en-US" dirty="0"/>
              <a:t>;</a:t>
            </a:r>
          </a:p>
          <a:p>
            <a:r>
              <a:rPr lang="en-US" dirty="0" err="1"/>
              <a:t>Mesatarisht</a:t>
            </a:r>
            <a:r>
              <a:rPr lang="en-US" dirty="0"/>
              <a:t> 1/5 e </a:t>
            </a:r>
            <a:r>
              <a:rPr lang="en-US" dirty="0" err="1"/>
              <a:t>Bashkive</a:t>
            </a:r>
            <a:r>
              <a:rPr lang="en-US" dirty="0"/>
              <a:t> </a:t>
            </a:r>
            <a:r>
              <a:rPr lang="en-US" dirty="0" err="1"/>
              <a:t>nuk</a:t>
            </a:r>
            <a:r>
              <a:rPr lang="en-US" dirty="0"/>
              <a:t> I </a:t>
            </a:r>
            <a:r>
              <a:rPr lang="en-US" dirty="0" err="1"/>
              <a:t>plotesojne</a:t>
            </a:r>
            <a:r>
              <a:rPr lang="en-US" dirty="0"/>
              <a:t> </a:t>
            </a:r>
            <a:r>
              <a:rPr lang="en-US" dirty="0" err="1"/>
              <a:t>akoma</a:t>
            </a:r>
            <a:r>
              <a:rPr lang="en-US" dirty="0"/>
              <a:t> </a:t>
            </a:r>
            <a:r>
              <a:rPr lang="en-US" dirty="0" err="1"/>
              <a:t>kriteret</a:t>
            </a:r>
            <a:r>
              <a:rPr lang="en-US" dirty="0"/>
              <a:t>: </a:t>
            </a:r>
            <a:r>
              <a:rPr lang="en-US" dirty="0" err="1"/>
              <a:t>Treguesit</a:t>
            </a:r>
            <a:r>
              <a:rPr lang="en-US" dirty="0"/>
              <a:t> </a:t>
            </a:r>
            <a:r>
              <a:rPr lang="en-US" dirty="0" err="1"/>
              <a:t>Financiar</a:t>
            </a:r>
            <a:r>
              <a:rPr lang="en-US" dirty="0"/>
              <a:t>,  </a:t>
            </a:r>
            <a:r>
              <a:rPr lang="en-US" dirty="0" err="1"/>
              <a:t>Tregues</a:t>
            </a:r>
            <a:r>
              <a:rPr lang="en-US" dirty="0"/>
              <a:t> Performance, Transparence, </a:t>
            </a:r>
            <a:r>
              <a:rPr lang="en-US" dirty="0" err="1"/>
              <a:t>Llogaridhenie</a:t>
            </a:r>
            <a:r>
              <a:rPr lang="en-US" dirty="0"/>
              <a:t>;</a:t>
            </a:r>
          </a:p>
          <a:p>
            <a:r>
              <a:rPr lang="en-US" dirty="0" err="1">
                <a:solidFill>
                  <a:srgbClr val="FFC000"/>
                </a:solidFill>
              </a:rPr>
              <a:t>Pamvaresishte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permiresimeve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nga</a:t>
            </a:r>
            <a:r>
              <a:rPr lang="en-US" dirty="0">
                <a:solidFill>
                  <a:srgbClr val="FFC000"/>
                </a:solidFill>
              </a:rPr>
              <a:t> vit ne vit </a:t>
            </a:r>
            <a:r>
              <a:rPr lang="en-US" dirty="0" err="1">
                <a:solidFill>
                  <a:srgbClr val="FFC000"/>
                </a:solidFill>
              </a:rPr>
              <a:t>perseri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mbetet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ende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pune</a:t>
            </a:r>
            <a:r>
              <a:rPr lang="en-US" dirty="0">
                <a:solidFill>
                  <a:srgbClr val="FFC000"/>
                </a:solidFill>
              </a:rPr>
              <a:t> per </a:t>
            </a:r>
            <a:r>
              <a:rPr lang="en-US" dirty="0" err="1">
                <a:solidFill>
                  <a:srgbClr val="FFC000"/>
                </a:solidFill>
              </a:rPr>
              <a:t>tu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bere</a:t>
            </a:r>
            <a:r>
              <a:rPr lang="en-US" dirty="0">
                <a:solidFill>
                  <a:srgbClr val="FFC000"/>
                </a:solidFill>
              </a:rPr>
              <a:t>.</a:t>
            </a:r>
          </a:p>
          <a:p>
            <a:r>
              <a:rPr lang="en-US" dirty="0" err="1">
                <a:solidFill>
                  <a:srgbClr val="FFC000"/>
                </a:solidFill>
              </a:rPr>
              <a:t>Rishikimi</a:t>
            </a:r>
            <a:r>
              <a:rPr lang="en-US" dirty="0">
                <a:solidFill>
                  <a:srgbClr val="FFC000"/>
                </a:solidFill>
              </a:rPr>
              <a:t> I </a:t>
            </a:r>
            <a:r>
              <a:rPr lang="en-US" dirty="0" err="1">
                <a:solidFill>
                  <a:srgbClr val="FFC000"/>
                </a:solidFill>
              </a:rPr>
              <a:t>kritereve</a:t>
            </a:r>
            <a:r>
              <a:rPr lang="en-US" dirty="0">
                <a:solidFill>
                  <a:srgbClr val="FFC000"/>
                </a:solidFill>
              </a:rPr>
              <a:t>, </a:t>
            </a:r>
            <a:r>
              <a:rPr lang="en-US" dirty="0" err="1">
                <a:solidFill>
                  <a:srgbClr val="FFC000"/>
                </a:solidFill>
              </a:rPr>
              <a:t>permiresimi</a:t>
            </a:r>
            <a:r>
              <a:rPr lang="en-US" dirty="0">
                <a:solidFill>
                  <a:srgbClr val="FFC000"/>
                </a:solidFill>
              </a:rPr>
              <a:t> I </a:t>
            </a:r>
            <a:r>
              <a:rPr lang="en-US" dirty="0" err="1">
                <a:solidFill>
                  <a:srgbClr val="FFC000"/>
                </a:solidFill>
              </a:rPr>
              <a:t>tyre</a:t>
            </a:r>
            <a:r>
              <a:rPr lang="en-US" dirty="0">
                <a:solidFill>
                  <a:srgbClr val="FFC000"/>
                </a:solidFill>
              </a:rPr>
              <a:t> ne </a:t>
            </a:r>
            <a:r>
              <a:rPr lang="en-US" dirty="0" err="1">
                <a:solidFill>
                  <a:srgbClr val="FFC000"/>
                </a:solidFill>
              </a:rPr>
              <a:t>aspektin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cilesor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dhe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kombinimi</a:t>
            </a:r>
            <a:r>
              <a:rPr lang="en-US" dirty="0">
                <a:solidFill>
                  <a:srgbClr val="FFC000"/>
                </a:solidFill>
              </a:rPr>
              <a:t> me </a:t>
            </a:r>
            <a:r>
              <a:rPr lang="en-US" dirty="0" err="1">
                <a:solidFill>
                  <a:srgbClr val="FFC000"/>
                </a:solidFill>
              </a:rPr>
              <a:t>kritere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te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tjere</a:t>
            </a:r>
            <a:r>
              <a:rPr lang="en-US" dirty="0">
                <a:solidFill>
                  <a:srgbClr val="FFC000"/>
                </a:solidFill>
              </a:rPr>
              <a:t> duke I </a:t>
            </a:r>
            <a:r>
              <a:rPr lang="en-US" dirty="0" err="1">
                <a:solidFill>
                  <a:srgbClr val="FFC000"/>
                </a:solidFill>
              </a:rPr>
              <a:t>mbeshtetur</a:t>
            </a:r>
            <a:r>
              <a:rPr lang="en-US" dirty="0">
                <a:solidFill>
                  <a:srgbClr val="FFC000"/>
                </a:solidFill>
              </a:rPr>
              <a:t> me incentive </a:t>
            </a:r>
            <a:r>
              <a:rPr lang="en-US" dirty="0" err="1">
                <a:solidFill>
                  <a:srgbClr val="FFC000"/>
                </a:solidFill>
              </a:rPr>
              <a:t>financiare</a:t>
            </a:r>
            <a:r>
              <a:rPr lang="en-US" dirty="0">
                <a:solidFill>
                  <a:srgbClr val="FFC000"/>
                </a:solidFill>
              </a:rPr>
              <a:t> (</a:t>
            </a:r>
            <a:r>
              <a:rPr lang="en-US" dirty="0" err="1">
                <a:solidFill>
                  <a:srgbClr val="FFC000"/>
                </a:solidFill>
              </a:rPr>
              <a:t>grande</a:t>
            </a:r>
            <a:r>
              <a:rPr lang="en-US" dirty="0">
                <a:solidFill>
                  <a:srgbClr val="FFC000"/>
                </a:solidFill>
              </a:rPr>
              <a:t> performance) do </a:t>
            </a:r>
            <a:r>
              <a:rPr lang="en-US" dirty="0" err="1">
                <a:solidFill>
                  <a:srgbClr val="FFC000"/>
                </a:solidFill>
              </a:rPr>
              <a:t>te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ndihmonte</a:t>
            </a:r>
            <a:r>
              <a:rPr lang="en-US" dirty="0">
                <a:solidFill>
                  <a:srgbClr val="FFC000"/>
                </a:solidFill>
              </a:rPr>
              <a:t> ne </a:t>
            </a:r>
            <a:r>
              <a:rPr lang="en-US" dirty="0" err="1">
                <a:solidFill>
                  <a:srgbClr val="FFC000"/>
                </a:solidFill>
              </a:rPr>
              <a:t>ndertimin</a:t>
            </a:r>
            <a:r>
              <a:rPr lang="en-US" dirty="0">
                <a:solidFill>
                  <a:srgbClr val="FFC000"/>
                </a:solidFill>
              </a:rPr>
              <a:t> e </a:t>
            </a:r>
            <a:r>
              <a:rPr lang="en-US" dirty="0" err="1">
                <a:solidFill>
                  <a:srgbClr val="FFC000"/>
                </a:solidFill>
              </a:rPr>
              <a:t>nje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sistemi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vleresimi</a:t>
            </a:r>
            <a:r>
              <a:rPr lang="en-US" dirty="0">
                <a:solidFill>
                  <a:srgbClr val="FFC000"/>
                </a:solidFill>
              </a:rPr>
              <a:t> performance ne NJVQV-</a:t>
            </a:r>
            <a:r>
              <a:rPr lang="en-US" dirty="0" err="1">
                <a:solidFill>
                  <a:srgbClr val="FFC000"/>
                </a:solidFill>
              </a:rPr>
              <a:t>te</a:t>
            </a:r>
            <a:r>
              <a:rPr lang="en-US" dirty="0">
                <a:solidFill>
                  <a:srgbClr val="FFC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7048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20E11F-0549-509F-3DBC-57764A2ADD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4702357"/>
              </p:ext>
            </p:extLst>
          </p:nvPr>
        </p:nvGraphicFramePr>
        <p:xfrm>
          <a:off x="0" y="944371"/>
          <a:ext cx="12192000" cy="27802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70852">
                  <a:extLst>
                    <a:ext uri="{9D8B030D-6E8A-4147-A177-3AD203B41FA5}">
                      <a16:colId xmlns:a16="http://schemas.microsoft.com/office/drawing/2014/main" val="1446855929"/>
                    </a:ext>
                  </a:extLst>
                </a:gridCol>
                <a:gridCol w="8521148">
                  <a:extLst>
                    <a:ext uri="{9D8B030D-6E8A-4147-A177-3AD203B41FA5}">
                      <a16:colId xmlns:a16="http://schemas.microsoft.com/office/drawing/2014/main" val="438675566"/>
                    </a:ext>
                  </a:extLst>
                </a:gridCol>
              </a:tblGrid>
              <a:tr h="3111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800" dirty="0" err="1">
                          <a:effectLst/>
                        </a:rPr>
                        <a:t>Statusi</a:t>
                      </a:r>
                      <a:endParaRPr lang="x-none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800" dirty="0" err="1">
                          <a:effectLst/>
                        </a:rPr>
                        <a:t>Shpjegimi</a:t>
                      </a:r>
                      <a:r>
                        <a:rPr lang="de-CH" sz="1800" dirty="0">
                          <a:effectLst/>
                        </a:rPr>
                        <a:t> i </a:t>
                      </a:r>
                      <a:r>
                        <a:rPr lang="de-CH" sz="1800" dirty="0" err="1">
                          <a:effectLst/>
                        </a:rPr>
                        <a:t>Statusit</a:t>
                      </a:r>
                      <a:endParaRPr lang="x-none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406241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600" dirty="0" err="1">
                          <a:effectLst/>
                        </a:rPr>
                        <a:t>Përmirësim</a:t>
                      </a:r>
                      <a:endParaRPr lang="x-none" sz="16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800" dirty="0">
                          <a:effectLst/>
                        </a:rPr>
                        <a:t> </a:t>
                      </a:r>
                      <a:endParaRPr lang="x-none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600" dirty="0">
                          <a:effectLst/>
                        </a:rPr>
                        <a:t>Nëse kriteri nuk është plotesuar në vitin 2020 dhe në 2021 është plotësuar, si dhe nëse në vitin 2020 është plotësuar pjesërisht dhe në vitin 2021 është plotësuar i plotë.</a:t>
                      </a:r>
                      <a:endParaRPr lang="x-none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01037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600" dirty="0" err="1">
                          <a:effectLst/>
                        </a:rPr>
                        <a:t>Njësoj</a:t>
                      </a:r>
                      <a:r>
                        <a:rPr lang="de-CH" sz="1600" dirty="0">
                          <a:effectLst/>
                        </a:rPr>
                        <a:t> +</a:t>
                      </a:r>
                      <a:endParaRPr lang="x-none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600" dirty="0">
                          <a:effectLst/>
                        </a:rPr>
                        <a:t>Nëse kriteri është plotësuar si në vitin 2020 ashtu edhe në vitin 2021.</a:t>
                      </a:r>
                      <a:endParaRPr lang="x-none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01641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600" dirty="0" err="1">
                          <a:effectLst/>
                        </a:rPr>
                        <a:t>Njësoj</a:t>
                      </a:r>
                      <a:r>
                        <a:rPr lang="de-CH" sz="1600" dirty="0">
                          <a:effectLst/>
                        </a:rPr>
                        <a:t> -</a:t>
                      </a:r>
                      <a:endParaRPr lang="x-none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600" dirty="0">
                          <a:effectLst/>
                        </a:rPr>
                        <a:t>Nëse kriteri nuk është plotësuar si në vitin 2020 ashtu edhe në vitin 2021.</a:t>
                      </a:r>
                      <a:endParaRPr lang="x-none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580691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600" dirty="0" err="1">
                          <a:effectLst/>
                        </a:rPr>
                        <a:t>Përkeqësim</a:t>
                      </a:r>
                      <a:endParaRPr lang="x-none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tabLst>
                          <a:tab pos="233680" algn="l"/>
                        </a:tabLst>
                      </a:pPr>
                      <a:r>
                        <a:rPr lang="de-CH" sz="1600" dirty="0" err="1">
                          <a:effectLst/>
                        </a:rPr>
                        <a:t>Nëse</a:t>
                      </a:r>
                      <a:r>
                        <a:rPr lang="de-CH" sz="1600" dirty="0">
                          <a:effectLst/>
                        </a:rPr>
                        <a:t> </a:t>
                      </a:r>
                      <a:r>
                        <a:rPr lang="de-CH" sz="1600" dirty="0" err="1">
                          <a:effectLst/>
                        </a:rPr>
                        <a:t>kriteri</a:t>
                      </a:r>
                      <a:r>
                        <a:rPr lang="de-CH" sz="1600" dirty="0">
                          <a:effectLst/>
                        </a:rPr>
                        <a:t> </a:t>
                      </a:r>
                      <a:r>
                        <a:rPr lang="de-CH" sz="1600" dirty="0" err="1">
                          <a:effectLst/>
                        </a:rPr>
                        <a:t>është</a:t>
                      </a:r>
                      <a:r>
                        <a:rPr lang="de-CH" sz="1600" dirty="0">
                          <a:effectLst/>
                        </a:rPr>
                        <a:t> </a:t>
                      </a:r>
                      <a:r>
                        <a:rPr lang="de-CH" sz="1600" dirty="0" err="1">
                          <a:effectLst/>
                        </a:rPr>
                        <a:t>plotësuar</a:t>
                      </a:r>
                      <a:r>
                        <a:rPr lang="de-CH" sz="1600" dirty="0">
                          <a:effectLst/>
                        </a:rPr>
                        <a:t> </a:t>
                      </a:r>
                      <a:r>
                        <a:rPr lang="de-CH" sz="1600" dirty="0" err="1">
                          <a:effectLst/>
                        </a:rPr>
                        <a:t>në</a:t>
                      </a:r>
                      <a:r>
                        <a:rPr lang="de-CH" sz="1600" dirty="0">
                          <a:effectLst/>
                        </a:rPr>
                        <a:t> </a:t>
                      </a:r>
                      <a:r>
                        <a:rPr lang="de-CH" sz="1600" dirty="0" err="1">
                          <a:effectLst/>
                        </a:rPr>
                        <a:t>vitin</a:t>
                      </a:r>
                      <a:r>
                        <a:rPr lang="de-CH" sz="1600" dirty="0">
                          <a:effectLst/>
                        </a:rPr>
                        <a:t> 2020 </a:t>
                      </a:r>
                      <a:r>
                        <a:rPr lang="de-CH" sz="1600" dirty="0" err="1">
                          <a:effectLst/>
                        </a:rPr>
                        <a:t>dhe</a:t>
                      </a:r>
                      <a:r>
                        <a:rPr lang="de-CH" sz="1600" dirty="0">
                          <a:effectLst/>
                        </a:rPr>
                        <a:t> </a:t>
                      </a:r>
                      <a:r>
                        <a:rPr lang="de-CH" sz="1600" dirty="0" err="1">
                          <a:effectLst/>
                        </a:rPr>
                        <a:t>nuk</a:t>
                      </a:r>
                      <a:r>
                        <a:rPr lang="de-CH" sz="1600" dirty="0">
                          <a:effectLst/>
                        </a:rPr>
                        <a:t> </a:t>
                      </a:r>
                      <a:r>
                        <a:rPr lang="de-CH" sz="1600" dirty="0" err="1">
                          <a:effectLst/>
                        </a:rPr>
                        <a:t>është</a:t>
                      </a:r>
                      <a:r>
                        <a:rPr lang="de-CH" sz="1600" dirty="0">
                          <a:effectLst/>
                        </a:rPr>
                        <a:t> </a:t>
                      </a:r>
                      <a:r>
                        <a:rPr lang="de-CH" sz="1600" dirty="0" err="1">
                          <a:effectLst/>
                        </a:rPr>
                        <a:t>plotësuar</a:t>
                      </a:r>
                      <a:r>
                        <a:rPr lang="de-CH" sz="1600" dirty="0">
                          <a:effectLst/>
                        </a:rPr>
                        <a:t> </a:t>
                      </a:r>
                      <a:r>
                        <a:rPr lang="de-CH" sz="1600" dirty="0" err="1">
                          <a:effectLst/>
                        </a:rPr>
                        <a:t>në</a:t>
                      </a:r>
                      <a:r>
                        <a:rPr lang="de-CH" sz="1600" dirty="0">
                          <a:effectLst/>
                        </a:rPr>
                        <a:t> </a:t>
                      </a:r>
                      <a:r>
                        <a:rPr lang="de-CH" sz="1600" dirty="0" err="1">
                          <a:effectLst/>
                        </a:rPr>
                        <a:t>vitin</a:t>
                      </a:r>
                      <a:r>
                        <a:rPr lang="de-CH" sz="1600" dirty="0">
                          <a:effectLst/>
                        </a:rPr>
                        <a:t> 2021.</a:t>
                      </a:r>
                      <a:endParaRPr lang="x-none" sz="16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tabLst>
                          <a:tab pos="233680" algn="l"/>
                        </a:tabLst>
                      </a:pPr>
                      <a:r>
                        <a:rPr lang="de-CH" sz="1600" dirty="0">
                          <a:effectLst/>
                        </a:rPr>
                        <a:t>Nëse kriteri është plotësuar i plotë në vitin 2020 dhe është plotësuar pjesërisht në vitin</a:t>
                      </a:r>
                      <a:r>
                        <a:rPr lang="de-CH" sz="1600" baseline="0" dirty="0">
                          <a:effectLst/>
                        </a:rPr>
                        <a:t> </a:t>
                      </a:r>
                      <a:r>
                        <a:rPr lang="de-CH" sz="1600" dirty="0">
                          <a:effectLst/>
                        </a:rPr>
                        <a:t>2021.</a:t>
                      </a:r>
                      <a:endParaRPr lang="x-none" sz="16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tabLst>
                          <a:tab pos="233680" algn="l"/>
                        </a:tabLst>
                      </a:pPr>
                      <a:r>
                        <a:rPr lang="de-CH" sz="1600" dirty="0" err="1">
                          <a:effectLst/>
                        </a:rPr>
                        <a:t>Nëse</a:t>
                      </a:r>
                      <a:r>
                        <a:rPr lang="de-CH" sz="1600" dirty="0">
                          <a:effectLst/>
                        </a:rPr>
                        <a:t> </a:t>
                      </a:r>
                      <a:r>
                        <a:rPr lang="de-CH" sz="1600" dirty="0" err="1">
                          <a:effectLst/>
                        </a:rPr>
                        <a:t>kriteri</a:t>
                      </a:r>
                      <a:r>
                        <a:rPr lang="de-CH" sz="1600" dirty="0">
                          <a:effectLst/>
                        </a:rPr>
                        <a:t> </a:t>
                      </a:r>
                      <a:r>
                        <a:rPr lang="de-CH" sz="1600" dirty="0" err="1">
                          <a:effectLst/>
                        </a:rPr>
                        <a:t>është</a:t>
                      </a:r>
                      <a:r>
                        <a:rPr lang="de-CH" sz="1600" dirty="0">
                          <a:effectLst/>
                        </a:rPr>
                        <a:t> </a:t>
                      </a:r>
                      <a:r>
                        <a:rPr lang="de-CH" sz="1600" dirty="0" err="1">
                          <a:effectLst/>
                        </a:rPr>
                        <a:t>plotësuar</a:t>
                      </a:r>
                      <a:r>
                        <a:rPr lang="de-CH" sz="1600" dirty="0">
                          <a:effectLst/>
                        </a:rPr>
                        <a:t> </a:t>
                      </a:r>
                      <a:r>
                        <a:rPr lang="de-CH" sz="1600" dirty="0" err="1">
                          <a:effectLst/>
                        </a:rPr>
                        <a:t>pjesërisht</a:t>
                      </a:r>
                      <a:r>
                        <a:rPr lang="de-CH" sz="1600" dirty="0">
                          <a:effectLst/>
                        </a:rPr>
                        <a:t> </a:t>
                      </a:r>
                      <a:r>
                        <a:rPr lang="de-CH" sz="1600" dirty="0" err="1">
                          <a:effectLst/>
                        </a:rPr>
                        <a:t>në</a:t>
                      </a:r>
                      <a:r>
                        <a:rPr lang="de-CH" sz="1600" dirty="0">
                          <a:effectLst/>
                        </a:rPr>
                        <a:t> </a:t>
                      </a:r>
                      <a:r>
                        <a:rPr lang="de-CH" sz="1600" dirty="0" err="1">
                          <a:effectLst/>
                        </a:rPr>
                        <a:t>vitin</a:t>
                      </a:r>
                      <a:r>
                        <a:rPr lang="de-CH" sz="1600" dirty="0">
                          <a:effectLst/>
                        </a:rPr>
                        <a:t> 2020 </a:t>
                      </a:r>
                      <a:r>
                        <a:rPr lang="de-CH" sz="1600" dirty="0" err="1">
                          <a:effectLst/>
                        </a:rPr>
                        <a:t>dhe</a:t>
                      </a:r>
                      <a:r>
                        <a:rPr lang="de-CH" sz="1600" dirty="0">
                          <a:effectLst/>
                        </a:rPr>
                        <a:t> </a:t>
                      </a:r>
                      <a:r>
                        <a:rPr lang="de-CH" sz="1600" dirty="0" err="1">
                          <a:effectLst/>
                        </a:rPr>
                        <a:t>nuk</a:t>
                      </a:r>
                      <a:r>
                        <a:rPr lang="de-CH" sz="1600" dirty="0">
                          <a:effectLst/>
                        </a:rPr>
                        <a:t> </a:t>
                      </a:r>
                      <a:r>
                        <a:rPr lang="de-CH" sz="1600" dirty="0" err="1">
                          <a:effectLst/>
                        </a:rPr>
                        <a:t>është</a:t>
                      </a:r>
                      <a:r>
                        <a:rPr lang="de-CH" sz="1600" dirty="0">
                          <a:effectLst/>
                        </a:rPr>
                        <a:t> </a:t>
                      </a:r>
                      <a:r>
                        <a:rPr lang="de-CH" sz="1600" dirty="0" err="1">
                          <a:effectLst/>
                        </a:rPr>
                        <a:t>plotësuar</a:t>
                      </a:r>
                      <a:r>
                        <a:rPr lang="de-CH" sz="1600" dirty="0">
                          <a:effectLst/>
                        </a:rPr>
                        <a:t> </a:t>
                      </a:r>
                      <a:r>
                        <a:rPr lang="de-CH" sz="1600" dirty="0" err="1">
                          <a:effectLst/>
                        </a:rPr>
                        <a:t>në</a:t>
                      </a:r>
                      <a:r>
                        <a:rPr lang="de-CH" sz="1600" dirty="0">
                          <a:effectLst/>
                        </a:rPr>
                        <a:t> </a:t>
                      </a:r>
                      <a:r>
                        <a:rPr lang="de-CH" sz="1600" dirty="0" err="1">
                          <a:effectLst/>
                        </a:rPr>
                        <a:t>vitin</a:t>
                      </a:r>
                      <a:r>
                        <a:rPr lang="de-CH" sz="1600" dirty="0">
                          <a:effectLst/>
                        </a:rPr>
                        <a:t> 2021.</a:t>
                      </a:r>
                      <a:endParaRPr lang="x-none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6451017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E444DA0-9DA7-23D6-A79D-6843FECDD0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951168"/>
              </p:ext>
            </p:extLst>
          </p:nvPr>
        </p:nvGraphicFramePr>
        <p:xfrm>
          <a:off x="0" y="3876452"/>
          <a:ext cx="12191999" cy="10762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70852">
                  <a:extLst>
                    <a:ext uri="{9D8B030D-6E8A-4147-A177-3AD203B41FA5}">
                      <a16:colId xmlns:a16="http://schemas.microsoft.com/office/drawing/2014/main" val="2862520014"/>
                    </a:ext>
                  </a:extLst>
                </a:gridCol>
                <a:gridCol w="8521147">
                  <a:extLst>
                    <a:ext uri="{9D8B030D-6E8A-4147-A177-3AD203B41FA5}">
                      <a16:colId xmlns:a16="http://schemas.microsoft.com/office/drawing/2014/main" val="1093202487"/>
                    </a:ext>
                  </a:extLst>
                </a:gridCol>
              </a:tblGrid>
              <a:tr h="1911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800" dirty="0" err="1">
                          <a:effectLst/>
                        </a:rPr>
                        <a:t>Statusi</a:t>
                      </a:r>
                      <a:endParaRPr lang="x-none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800" dirty="0" err="1">
                          <a:effectLst/>
                        </a:rPr>
                        <a:t>Shpjegimi</a:t>
                      </a:r>
                      <a:r>
                        <a:rPr lang="de-CH" sz="1800" dirty="0">
                          <a:effectLst/>
                        </a:rPr>
                        <a:t> i </a:t>
                      </a:r>
                      <a:r>
                        <a:rPr lang="de-CH" sz="1800" dirty="0" err="1">
                          <a:effectLst/>
                        </a:rPr>
                        <a:t>Statusit</a:t>
                      </a:r>
                      <a:endParaRPr lang="x-none" sz="18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43702266"/>
                  </a:ext>
                </a:extLst>
              </a:tr>
              <a:tr h="16256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600" dirty="0" err="1">
                          <a:effectLst/>
                        </a:rPr>
                        <a:t>Përmirësim</a:t>
                      </a:r>
                      <a:endParaRPr lang="x-none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600" dirty="0" err="1">
                          <a:effectLst/>
                        </a:rPr>
                        <a:t>Nëse</a:t>
                      </a:r>
                      <a:r>
                        <a:rPr lang="de-CH" sz="1600" dirty="0">
                          <a:effectLst/>
                        </a:rPr>
                        <a:t> </a:t>
                      </a:r>
                      <a:r>
                        <a:rPr lang="de-CH" sz="1600" dirty="0" err="1">
                          <a:effectLst/>
                        </a:rPr>
                        <a:t>kriteri</a:t>
                      </a:r>
                      <a:r>
                        <a:rPr lang="de-CH" sz="1600" dirty="0">
                          <a:effectLst/>
                        </a:rPr>
                        <a:t> </a:t>
                      </a:r>
                      <a:r>
                        <a:rPr lang="de-CH" sz="1600" dirty="0" err="1">
                          <a:effectLst/>
                        </a:rPr>
                        <a:t>është</a:t>
                      </a:r>
                      <a:r>
                        <a:rPr lang="de-CH" sz="1600" dirty="0">
                          <a:effectLst/>
                        </a:rPr>
                        <a:t> </a:t>
                      </a:r>
                      <a:r>
                        <a:rPr lang="de-CH" sz="1600" dirty="0" err="1">
                          <a:effectLst/>
                        </a:rPr>
                        <a:t>plotësuar</a:t>
                      </a:r>
                      <a:r>
                        <a:rPr lang="de-CH" sz="1600" dirty="0">
                          <a:effectLst/>
                        </a:rPr>
                        <a:t> </a:t>
                      </a:r>
                      <a:r>
                        <a:rPr lang="de-CH" sz="1600" dirty="0" err="1">
                          <a:effectLst/>
                        </a:rPr>
                        <a:t>nga</a:t>
                      </a:r>
                      <a:r>
                        <a:rPr lang="de-CH" sz="1600" dirty="0">
                          <a:effectLst/>
                        </a:rPr>
                        <a:t> </a:t>
                      </a:r>
                      <a:r>
                        <a:rPr lang="de-CH" sz="1600" dirty="0" err="1">
                          <a:effectLst/>
                        </a:rPr>
                        <a:t>një</a:t>
                      </a:r>
                      <a:r>
                        <a:rPr lang="de-CH" sz="1600" dirty="0">
                          <a:effectLst/>
                        </a:rPr>
                        <a:t> </a:t>
                      </a:r>
                      <a:r>
                        <a:rPr lang="de-CH" sz="1600" dirty="0" err="1">
                          <a:effectLst/>
                        </a:rPr>
                        <a:t>numër</a:t>
                      </a:r>
                      <a:r>
                        <a:rPr lang="de-CH" sz="1600" dirty="0">
                          <a:effectLst/>
                        </a:rPr>
                        <a:t> </a:t>
                      </a:r>
                      <a:r>
                        <a:rPr lang="de-CH" sz="1600" dirty="0" err="1">
                          <a:effectLst/>
                        </a:rPr>
                        <a:t>në</a:t>
                      </a:r>
                      <a:r>
                        <a:rPr lang="de-CH" sz="1600" dirty="0">
                          <a:effectLst/>
                        </a:rPr>
                        <a:t> </a:t>
                      </a:r>
                      <a:r>
                        <a:rPr lang="de-CH" sz="1600" dirty="0" err="1">
                          <a:effectLst/>
                        </a:rPr>
                        <a:t>rritje</a:t>
                      </a:r>
                      <a:r>
                        <a:rPr lang="de-CH" sz="1600" dirty="0">
                          <a:effectLst/>
                        </a:rPr>
                        <a:t> </a:t>
                      </a:r>
                      <a:r>
                        <a:rPr lang="de-CH" sz="1600" dirty="0" err="1">
                          <a:effectLst/>
                        </a:rPr>
                        <a:t>njësish</a:t>
                      </a:r>
                      <a:r>
                        <a:rPr lang="de-CH" sz="1600" dirty="0">
                          <a:effectLst/>
                        </a:rPr>
                        <a:t>.</a:t>
                      </a:r>
                      <a:endParaRPr lang="x-none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9928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600" dirty="0" err="1">
                          <a:effectLst/>
                        </a:rPr>
                        <a:t>Njësoj</a:t>
                      </a:r>
                      <a:endParaRPr lang="x-none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600">
                          <a:effectLst/>
                        </a:rPr>
                        <a:t>Nëse kriteri është plotësuar nga një numër i njëjtë njësish.</a:t>
                      </a:r>
                      <a:endParaRPr lang="x-none" sz="16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01765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600" dirty="0" err="1">
                          <a:effectLst/>
                        </a:rPr>
                        <a:t>Përkeqsim</a:t>
                      </a:r>
                      <a:endParaRPr lang="x-none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CH" sz="1600" dirty="0" err="1">
                          <a:effectLst/>
                        </a:rPr>
                        <a:t>Nëse</a:t>
                      </a:r>
                      <a:r>
                        <a:rPr lang="de-CH" sz="1600" dirty="0">
                          <a:effectLst/>
                        </a:rPr>
                        <a:t> </a:t>
                      </a:r>
                      <a:r>
                        <a:rPr lang="de-CH" sz="1600" dirty="0" err="1">
                          <a:effectLst/>
                        </a:rPr>
                        <a:t>kriteri</a:t>
                      </a:r>
                      <a:r>
                        <a:rPr lang="de-CH" sz="1600" dirty="0">
                          <a:effectLst/>
                        </a:rPr>
                        <a:t> </a:t>
                      </a:r>
                      <a:r>
                        <a:rPr lang="de-CH" sz="1600" dirty="0" err="1">
                          <a:effectLst/>
                        </a:rPr>
                        <a:t>nuk</a:t>
                      </a:r>
                      <a:r>
                        <a:rPr lang="de-CH" sz="1600" dirty="0">
                          <a:effectLst/>
                        </a:rPr>
                        <a:t> </a:t>
                      </a:r>
                      <a:r>
                        <a:rPr lang="de-CH" sz="1600" dirty="0" err="1">
                          <a:effectLst/>
                        </a:rPr>
                        <a:t>është</a:t>
                      </a:r>
                      <a:r>
                        <a:rPr lang="de-CH" sz="1600" dirty="0">
                          <a:effectLst/>
                        </a:rPr>
                        <a:t> </a:t>
                      </a:r>
                      <a:r>
                        <a:rPr lang="de-CH" sz="1600" dirty="0" err="1">
                          <a:effectLst/>
                        </a:rPr>
                        <a:t>plotësuar</a:t>
                      </a:r>
                      <a:r>
                        <a:rPr lang="de-CH" sz="1600" dirty="0">
                          <a:effectLst/>
                        </a:rPr>
                        <a:t> </a:t>
                      </a:r>
                      <a:r>
                        <a:rPr lang="de-CH" sz="1600" dirty="0" err="1">
                          <a:effectLst/>
                        </a:rPr>
                        <a:t>nga</a:t>
                      </a:r>
                      <a:r>
                        <a:rPr lang="de-CH" sz="1600" dirty="0">
                          <a:effectLst/>
                        </a:rPr>
                        <a:t> </a:t>
                      </a:r>
                      <a:r>
                        <a:rPr lang="de-CH" sz="1600" dirty="0" err="1">
                          <a:effectLst/>
                        </a:rPr>
                        <a:t>një</a:t>
                      </a:r>
                      <a:r>
                        <a:rPr lang="de-CH" sz="1600" dirty="0">
                          <a:effectLst/>
                        </a:rPr>
                        <a:t> </a:t>
                      </a:r>
                      <a:r>
                        <a:rPr lang="de-CH" sz="1600" dirty="0" err="1">
                          <a:effectLst/>
                        </a:rPr>
                        <a:t>numër</a:t>
                      </a:r>
                      <a:r>
                        <a:rPr lang="de-CH" sz="1600" dirty="0">
                          <a:effectLst/>
                        </a:rPr>
                        <a:t> </a:t>
                      </a:r>
                      <a:r>
                        <a:rPr lang="de-CH" sz="1600" dirty="0" err="1">
                          <a:effectLst/>
                        </a:rPr>
                        <a:t>në</a:t>
                      </a:r>
                      <a:r>
                        <a:rPr lang="de-CH" sz="1600" dirty="0">
                          <a:effectLst/>
                        </a:rPr>
                        <a:t> </a:t>
                      </a:r>
                      <a:r>
                        <a:rPr lang="de-CH" sz="1600" dirty="0" err="1">
                          <a:effectLst/>
                        </a:rPr>
                        <a:t>rritje</a:t>
                      </a:r>
                      <a:r>
                        <a:rPr lang="de-CH" sz="1600" dirty="0">
                          <a:effectLst/>
                        </a:rPr>
                        <a:t> </a:t>
                      </a:r>
                      <a:r>
                        <a:rPr lang="de-CH" sz="1600" dirty="0" err="1">
                          <a:effectLst/>
                        </a:rPr>
                        <a:t>njësish</a:t>
                      </a:r>
                      <a:r>
                        <a:rPr lang="de-CH" sz="1600" dirty="0">
                          <a:effectLst/>
                        </a:rPr>
                        <a:t>.</a:t>
                      </a:r>
                      <a:endParaRPr lang="x-none" sz="16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072836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D123203-931F-A087-148C-2303999B065E}"/>
              </a:ext>
            </a:extLst>
          </p:cNvPr>
          <p:cNvSpPr txBox="1"/>
          <p:nvPr/>
        </p:nvSpPr>
        <p:spPr>
          <a:xfrm>
            <a:off x="525780" y="468630"/>
            <a:ext cx="35823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Ndryshimi</a:t>
            </a:r>
            <a:r>
              <a:rPr lang="en-US" sz="2000" b="1" dirty="0"/>
              <a:t> 2020-2021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59808F-6468-5838-18D1-B8145870FAB1}"/>
              </a:ext>
            </a:extLst>
          </p:cNvPr>
          <p:cNvSpPr txBox="1"/>
          <p:nvPr/>
        </p:nvSpPr>
        <p:spPr>
          <a:xfrm>
            <a:off x="186690" y="3444240"/>
            <a:ext cx="2606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Trendi</a:t>
            </a:r>
            <a:r>
              <a:rPr lang="en-US" sz="2000" b="1" dirty="0"/>
              <a:t> 2018-2021</a:t>
            </a:r>
          </a:p>
        </p:txBody>
      </p:sp>
    </p:spTree>
    <p:extLst>
      <p:ext uri="{BB962C8B-B14F-4D97-AF65-F5344CB8AC3E}">
        <p14:creationId xmlns:p14="http://schemas.microsoft.com/office/powerpoint/2010/main" val="3591370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49D3AA4-9D46-3528-D9C2-C4C25CC5F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2461" y="0"/>
            <a:ext cx="4248150" cy="70429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440CBE-BE35-E742-281D-C9827F7E9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7030" y="0"/>
            <a:ext cx="1664970" cy="758721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4E3FCF3C-FA49-66E1-36B1-D4812AB4B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059737" cy="1905000"/>
          </a:xfrm>
        </p:spPr>
        <p:txBody>
          <a:bodyPr/>
          <a:lstStyle/>
          <a:p>
            <a:r>
              <a:rPr lang="en-US" b="1" dirty="0" err="1"/>
              <a:t>Kriteri</a:t>
            </a:r>
            <a:r>
              <a:rPr lang="en-US" b="1" dirty="0"/>
              <a:t>: </a:t>
            </a:r>
            <a:r>
              <a:rPr lang="en-US" b="1" dirty="0" err="1"/>
              <a:t>Raport</a:t>
            </a:r>
            <a:r>
              <a:rPr lang="en-US" b="1" dirty="0"/>
              <a:t> I </a:t>
            </a:r>
            <a:r>
              <a:rPr lang="en-US" b="1" dirty="0" err="1"/>
              <a:t>Prodhuar</a:t>
            </a:r>
            <a:endParaRPr lang="en-US" b="1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CAFB363-35F9-0E06-3BAE-BD2E1440EE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2724" y="1771650"/>
            <a:ext cx="8059737" cy="4857750"/>
          </a:xfrm>
        </p:spPr>
        <p:txBody>
          <a:bodyPr>
            <a:normAutofit/>
          </a:bodyPr>
          <a:lstStyle/>
          <a:p>
            <a:pPr marL="228600" indent="-338328" defTabSz="914400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2400" dirty="0"/>
              <a:t>55 bashkia e </a:t>
            </a:r>
            <a:r>
              <a:rPr lang="en-US" sz="2400" dirty="0" err="1"/>
              <a:t>kanë</a:t>
            </a:r>
            <a:r>
              <a:rPr lang="en-US" sz="2400" dirty="0"/>
              <a:t> </a:t>
            </a:r>
            <a:r>
              <a:rPr lang="en-US" sz="2400" dirty="0" err="1"/>
              <a:t>dorëzuar</a:t>
            </a:r>
            <a:r>
              <a:rPr lang="en-US" sz="2400" dirty="0"/>
              <a:t> </a:t>
            </a:r>
            <a:r>
              <a:rPr lang="en-US" sz="2400" dirty="0" err="1"/>
              <a:t>raportin</a:t>
            </a:r>
            <a:r>
              <a:rPr lang="en-US" sz="2400" dirty="0"/>
              <a:t>, 6 </a:t>
            </a:r>
            <a:r>
              <a:rPr lang="en-US" sz="2400" dirty="0" err="1"/>
              <a:t>bashki</a:t>
            </a:r>
            <a:r>
              <a:rPr lang="en-US" sz="2400" dirty="0"/>
              <a:t> </a:t>
            </a:r>
            <a:r>
              <a:rPr lang="en-US" sz="2400" dirty="0" err="1"/>
              <a:t>nuk</a:t>
            </a:r>
            <a:r>
              <a:rPr lang="en-US" sz="2400" dirty="0"/>
              <a:t>  e </a:t>
            </a:r>
            <a:r>
              <a:rPr lang="en-US" sz="2400" dirty="0" err="1"/>
              <a:t>kane</a:t>
            </a:r>
            <a:r>
              <a:rPr lang="en-US" sz="2400" dirty="0"/>
              <a:t> </a:t>
            </a:r>
            <a:r>
              <a:rPr lang="en-US" sz="2400" dirty="0" err="1"/>
              <a:t>dorezuar</a:t>
            </a:r>
            <a:r>
              <a:rPr lang="en-US" sz="2400" dirty="0"/>
              <a:t>;</a:t>
            </a:r>
          </a:p>
          <a:p>
            <a:pPr marL="0" indent="0" defTabSz="914400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None/>
            </a:pPr>
            <a:r>
              <a:rPr lang="en-US" sz="2400" dirty="0" err="1"/>
              <a:t>Krahasim</a:t>
            </a:r>
            <a:r>
              <a:rPr lang="en-US" sz="2400" dirty="0"/>
              <a:t> 2021-2020</a:t>
            </a:r>
          </a:p>
          <a:p>
            <a:pPr marL="228600" indent="-338328" defTabSz="914400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2400" dirty="0"/>
              <a:t>53 bashkia e </a:t>
            </a:r>
            <a:r>
              <a:rPr lang="en-US" sz="2400" dirty="0" err="1"/>
              <a:t>kane</a:t>
            </a:r>
            <a:r>
              <a:rPr lang="en-US" sz="2400" dirty="0"/>
              <a:t> </a:t>
            </a:r>
            <a:r>
              <a:rPr lang="en-US" sz="2400" dirty="0" err="1"/>
              <a:t>plotesuar</a:t>
            </a:r>
            <a:r>
              <a:rPr lang="en-US" sz="2400" dirty="0"/>
              <a:t> RMZB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  <a:r>
              <a:rPr lang="en-US" sz="2400" dirty="0" err="1"/>
              <a:t>nje</a:t>
            </a:r>
            <a:r>
              <a:rPr lang="en-US" sz="2400" dirty="0"/>
              <a:t> vit me Pare;</a:t>
            </a:r>
          </a:p>
          <a:p>
            <a:pPr marL="228600" indent="-338328" defTabSz="914400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2400" dirty="0"/>
              <a:t> 6 </a:t>
            </a:r>
            <a:r>
              <a:rPr lang="en-US" sz="2400" dirty="0" err="1"/>
              <a:t>nuk</a:t>
            </a:r>
            <a:r>
              <a:rPr lang="en-US" sz="2400" dirty="0"/>
              <a:t> e </a:t>
            </a:r>
            <a:r>
              <a:rPr lang="en-US" sz="2400" dirty="0" err="1"/>
              <a:t>kane</a:t>
            </a:r>
            <a:r>
              <a:rPr lang="en-US" sz="2400" dirty="0"/>
              <a:t> </a:t>
            </a:r>
            <a:r>
              <a:rPr lang="en-US" sz="2400" dirty="0" err="1"/>
              <a:t>plotesuar</a:t>
            </a:r>
            <a:r>
              <a:rPr lang="en-US" sz="2400" dirty="0"/>
              <a:t> RMZB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  <a:r>
              <a:rPr lang="en-US" sz="2400" dirty="0" err="1"/>
              <a:t>nje</a:t>
            </a:r>
            <a:r>
              <a:rPr lang="en-US" sz="2400" dirty="0"/>
              <a:t> vit me Pare; </a:t>
            </a:r>
          </a:p>
          <a:p>
            <a:pPr marL="228600" indent="-338328" defTabSz="914400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2400" dirty="0"/>
              <a:t>2 </a:t>
            </a:r>
            <a:r>
              <a:rPr lang="en-US" sz="2400" dirty="0" err="1"/>
              <a:t>bashki</a:t>
            </a:r>
            <a:r>
              <a:rPr lang="en-US" sz="2400" dirty="0"/>
              <a:t> </a:t>
            </a:r>
            <a:r>
              <a:rPr lang="en-US" sz="2400" dirty="0" err="1"/>
              <a:t>kane</a:t>
            </a:r>
            <a:r>
              <a:rPr lang="en-US" sz="2400" dirty="0"/>
              <a:t> </a:t>
            </a:r>
            <a:r>
              <a:rPr lang="en-US" sz="2400" dirty="0" err="1"/>
              <a:t>shenuar</a:t>
            </a:r>
            <a:r>
              <a:rPr lang="en-US" sz="2400" dirty="0"/>
              <a:t> </a:t>
            </a:r>
            <a:r>
              <a:rPr lang="en-US" sz="2400" dirty="0" err="1"/>
              <a:t>përmirësim</a:t>
            </a:r>
            <a:r>
              <a:rPr lang="en-US" sz="2400" dirty="0"/>
              <a:t>;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err="1"/>
              <a:t>Trendi</a:t>
            </a:r>
            <a:r>
              <a:rPr lang="en-US" sz="2400" dirty="0"/>
              <a:t> 2018-2021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Up Arrow 4">
            <a:extLst>
              <a:ext uri="{FF2B5EF4-FFF2-40B4-BE49-F238E27FC236}">
                <a16:creationId xmlns:a16="http://schemas.microsoft.com/office/drawing/2014/main" id="{CECB4B72-4A7D-F105-CF14-56ABA60FFDB3}"/>
              </a:ext>
            </a:extLst>
          </p:cNvPr>
          <p:cNvSpPr/>
          <p:nvPr/>
        </p:nvSpPr>
        <p:spPr>
          <a:xfrm>
            <a:off x="2728912" y="5472113"/>
            <a:ext cx="571500" cy="671512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210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9C3B2BB-45C4-8445-B281-966670E1C3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2544945"/>
              </p:ext>
            </p:extLst>
          </p:nvPr>
        </p:nvGraphicFramePr>
        <p:xfrm>
          <a:off x="3111499" y="317500"/>
          <a:ext cx="5283200" cy="325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F9C31002-1CF8-9B99-730C-80CEE22E4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104" y="3568700"/>
            <a:ext cx="5399571" cy="31866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02F4DF-E2EC-1AA5-F8E9-E5C6932B14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25" y="3568700"/>
            <a:ext cx="5030718" cy="328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502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1ACE02-D9AE-FDED-3ED6-9FB8E650ED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165" y="0"/>
            <a:ext cx="3869634" cy="6858000"/>
          </a:xfrm>
          <a:prstGeom prst="rect">
            <a:avLst/>
          </a:prstGeom>
        </p:spPr>
      </p:pic>
      <p:sp>
        <p:nvSpPr>
          <p:cNvPr id="3" name="Title 9">
            <a:extLst>
              <a:ext uri="{FF2B5EF4-FFF2-40B4-BE49-F238E27FC236}">
                <a16:creationId xmlns:a16="http://schemas.microsoft.com/office/drawing/2014/main" id="{4AECAD54-6089-21B4-51F3-CA963DB71F9C}"/>
              </a:ext>
            </a:extLst>
          </p:cNvPr>
          <p:cNvSpPr txBox="1">
            <a:spLocks/>
          </p:cNvSpPr>
          <p:nvPr/>
        </p:nvSpPr>
        <p:spPr>
          <a:xfrm>
            <a:off x="122803" y="272891"/>
            <a:ext cx="8788149" cy="109156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err="1"/>
              <a:t>Te</a:t>
            </a:r>
            <a:r>
              <a:rPr lang="en-US" b="1" dirty="0"/>
              <a:t> </a:t>
            </a:r>
            <a:r>
              <a:rPr lang="en-US" b="1" dirty="0" err="1"/>
              <a:t>Ardhurat</a:t>
            </a:r>
            <a:r>
              <a:rPr lang="en-US" b="1" dirty="0"/>
              <a:t> </a:t>
            </a:r>
            <a:r>
              <a:rPr lang="en-US" b="1" dirty="0" err="1"/>
              <a:t>Sipas</a:t>
            </a:r>
            <a:r>
              <a:rPr lang="en-US" b="1" dirty="0"/>
              <a:t> </a:t>
            </a:r>
            <a:r>
              <a:rPr lang="en-US" b="1" dirty="0" err="1"/>
              <a:t>Burimit</a:t>
            </a:r>
            <a:endParaRPr lang="en-US" b="1" dirty="0"/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BEC4D860-96A2-6742-99D0-3178CBAE68C2}"/>
              </a:ext>
            </a:extLst>
          </p:cNvPr>
          <p:cNvSpPr txBox="1">
            <a:spLocks/>
          </p:cNvSpPr>
          <p:nvPr/>
        </p:nvSpPr>
        <p:spPr>
          <a:xfrm>
            <a:off x="37198" y="1364458"/>
            <a:ext cx="8180971" cy="524351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228600" indent="-338328" defTabSz="914400">
              <a:lnSpc>
                <a:spcPct val="110000"/>
              </a:lnSpc>
              <a:spcBef>
                <a:spcPts val="5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2400" dirty="0"/>
              <a:t>48 </a:t>
            </a:r>
            <a:r>
              <a:rPr lang="en-US" sz="2400" dirty="0" err="1"/>
              <a:t>bashki</a:t>
            </a:r>
            <a:r>
              <a:rPr lang="en-US" sz="2400" dirty="0"/>
              <a:t> </a:t>
            </a:r>
            <a:r>
              <a:rPr lang="en-US" sz="2400" dirty="0" err="1"/>
              <a:t>kanë</a:t>
            </a:r>
            <a:r>
              <a:rPr lang="en-US" sz="2400" dirty="0"/>
              <a:t> </a:t>
            </a:r>
            <a:r>
              <a:rPr lang="en-US" sz="2400" dirty="0" err="1"/>
              <a:t>raportuar</a:t>
            </a:r>
            <a:r>
              <a:rPr lang="en-US" sz="2400" dirty="0"/>
              <a:t> </a:t>
            </a:r>
            <a:r>
              <a:rPr lang="en-US" sz="2400" dirty="0" err="1"/>
              <a:t>Treguesit</a:t>
            </a:r>
            <a:r>
              <a:rPr lang="en-US" sz="2400" dirty="0"/>
              <a:t> </a:t>
            </a:r>
            <a:r>
              <a:rPr lang="en-US" sz="2400" dirty="0" err="1"/>
              <a:t>Financiare</a:t>
            </a:r>
            <a:r>
              <a:rPr lang="en-US" sz="2400" dirty="0"/>
              <a:t>,  13 </a:t>
            </a:r>
            <a:r>
              <a:rPr lang="en-US" sz="2400" dirty="0" err="1"/>
              <a:t>bashki</a:t>
            </a:r>
            <a:r>
              <a:rPr lang="en-US" sz="2400" dirty="0"/>
              <a:t> –Jo</a:t>
            </a:r>
          </a:p>
          <a:p>
            <a:pPr marL="0" indent="0" defTabSz="914400">
              <a:lnSpc>
                <a:spcPct val="110000"/>
              </a:lnSpc>
              <a:spcBef>
                <a:spcPts val="500"/>
              </a:spcBef>
              <a:buClr>
                <a:schemeClr val="accent6"/>
              </a:buClr>
              <a:buSzPct val="90000"/>
              <a:buFont typeface="Arial"/>
              <a:buNone/>
            </a:pPr>
            <a:r>
              <a:rPr lang="en-US" sz="2400" dirty="0" err="1"/>
              <a:t>Krahasim</a:t>
            </a:r>
            <a:r>
              <a:rPr lang="en-US" sz="2400" dirty="0"/>
              <a:t> 2021-2020</a:t>
            </a:r>
          </a:p>
          <a:p>
            <a:pPr marL="228600" indent="-338328" defTabSz="914400">
              <a:lnSpc>
                <a:spcPct val="110000"/>
              </a:lnSpc>
              <a:spcBef>
                <a:spcPts val="5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2400" dirty="0"/>
              <a:t>42 </a:t>
            </a:r>
            <a:r>
              <a:rPr lang="en-US" sz="2400" dirty="0" err="1"/>
              <a:t>kanë</a:t>
            </a:r>
            <a:r>
              <a:rPr lang="en-US" sz="2400" dirty="0"/>
              <a:t> </a:t>
            </a:r>
            <a:r>
              <a:rPr lang="en-US" sz="2400" dirty="0" err="1"/>
              <a:t>raportuar</a:t>
            </a:r>
            <a:r>
              <a:rPr lang="en-US" sz="2400" dirty="0"/>
              <a:t>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  <a:r>
              <a:rPr lang="en-US" sz="2400" dirty="0" err="1"/>
              <a:t>nje</a:t>
            </a:r>
            <a:r>
              <a:rPr lang="en-US" sz="2400" dirty="0"/>
              <a:t> vit </a:t>
            </a:r>
            <a:r>
              <a:rPr lang="en-US" sz="2400" dirty="0" err="1"/>
              <a:t>më</a:t>
            </a:r>
            <a:r>
              <a:rPr lang="en-US" sz="2400" dirty="0"/>
              <a:t> </a:t>
            </a:r>
            <a:r>
              <a:rPr lang="en-US" sz="2400" dirty="0" err="1"/>
              <a:t>Parë</a:t>
            </a:r>
            <a:endParaRPr lang="en-US" sz="2400" dirty="0"/>
          </a:p>
          <a:p>
            <a:pPr marL="228600" indent="-338328" defTabSz="914400">
              <a:lnSpc>
                <a:spcPct val="110000"/>
              </a:lnSpc>
              <a:spcBef>
                <a:spcPts val="5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2400" dirty="0"/>
              <a:t> 10 </a:t>
            </a:r>
            <a:r>
              <a:rPr lang="en-US" sz="2400" dirty="0" err="1"/>
              <a:t>nuk</a:t>
            </a:r>
            <a:r>
              <a:rPr lang="en-US" sz="2400" dirty="0"/>
              <a:t> e </a:t>
            </a:r>
            <a:r>
              <a:rPr lang="en-US" sz="2400" dirty="0" err="1"/>
              <a:t>kanë</a:t>
            </a:r>
            <a:r>
              <a:rPr lang="en-US" sz="2400" dirty="0"/>
              <a:t> </a:t>
            </a:r>
            <a:r>
              <a:rPr lang="en-US" sz="2400" dirty="0" err="1"/>
              <a:t>plotesuar</a:t>
            </a:r>
            <a:r>
              <a:rPr lang="en-US" sz="2400" dirty="0"/>
              <a:t> </a:t>
            </a:r>
            <a:r>
              <a:rPr lang="en-US" sz="2400" dirty="0" err="1"/>
              <a:t>njesoj</a:t>
            </a:r>
            <a:r>
              <a:rPr lang="en-US" sz="2400" dirty="0"/>
              <a:t>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  <a:r>
              <a:rPr lang="en-US" sz="2400" dirty="0" err="1"/>
              <a:t>nje</a:t>
            </a:r>
            <a:r>
              <a:rPr lang="en-US" sz="2400" dirty="0"/>
              <a:t> vit me pare</a:t>
            </a:r>
          </a:p>
          <a:p>
            <a:pPr marL="228600" indent="-338328" defTabSz="914400">
              <a:lnSpc>
                <a:spcPct val="110000"/>
              </a:lnSpc>
              <a:spcBef>
                <a:spcPts val="5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2400" dirty="0"/>
              <a:t>6 </a:t>
            </a:r>
            <a:r>
              <a:rPr lang="en-US" sz="2400" dirty="0" err="1"/>
              <a:t>bashki</a:t>
            </a:r>
            <a:r>
              <a:rPr lang="en-US" sz="2400" dirty="0"/>
              <a:t> </a:t>
            </a:r>
            <a:r>
              <a:rPr lang="en-US" sz="2400" dirty="0" err="1"/>
              <a:t>kane</a:t>
            </a:r>
            <a:r>
              <a:rPr lang="en-US" sz="2400" dirty="0"/>
              <a:t> </a:t>
            </a:r>
            <a:r>
              <a:rPr lang="en-US" sz="2400" dirty="0" err="1"/>
              <a:t>shenuar</a:t>
            </a:r>
            <a:r>
              <a:rPr lang="en-US" sz="2400" dirty="0"/>
              <a:t> </a:t>
            </a:r>
            <a:r>
              <a:rPr lang="en-US" sz="2400" dirty="0" err="1"/>
              <a:t>përmirësim</a:t>
            </a:r>
            <a:endParaRPr lang="en-US" sz="2400" dirty="0"/>
          </a:p>
          <a:p>
            <a:pPr marL="228600" indent="-338328" defTabSz="914400">
              <a:lnSpc>
                <a:spcPct val="110000"/>
              </a:lnSpc>
              <a:spcBef>
                <a:spcPts val="5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2400" dirty="0"/>
              <a:t>3 </a:t>
            </a:r>
            <a:r>
              <a:rPr lang="en-US" sz="2400" dirty="0" err="1"/>
              <a:t>Bashki</a:t>
            </a:r>
            <a:r>
              <a:rPr lang="en-US" sz="2400" dirty="0"/>
              <a:t> </a:t>
            </a:r>
            <a:r>
              <a:rPr lang="en-US" sz="2400" dirty="0" err="1"/>
              <a:t>kanë</a:t>
            </a:r>
            <a:r>
              <a:rPr lang="en-US" sz="2400" dirty="0"/>
              <a:t> </a:t>
            </a:r>
            <a:r>
              <a:rPr lang="en-US" sz="2400" dirty="0" err="1"/>
              <a:t>shënuar</a:t>
            </a:r>
            <a:r>
              <a:rPr lang="en-US" sz="2400" dirty="0"/>
              <a:t> </a:t>
            </a:r>
            <a:r>
              <a:rPr lang="en-US" sz="2400" dirty="0" err="1"/>
              <a:t>Përkeqsim</a:t>
            </a:r>
            <a:endParaRPr lang="en-US" sz="2400" dirty="0"/>
          </a:p>
          <a:p>
            <a:pPr marL="0" indent="0" defTabSz="914400">
              <a:lnSpc>
                <a:spcPct val="110000"/>
              </a:lnSpc>
              <a:spcBef>
                <a:spcPts val="500"/>
              </a:spcBef>
              <a:buClr>
                <a:schemeClr val="accent6"/>
              </a:buClr>
              <a:buSzPct val="90000"/>
              <a:buFont typeface="Arial"/>
              <a:buNone/>
            </a:pPr>
            <a:endParaRPr lang="en-US" sz="2400" dirty="0"/>
          </a:p>
          <a:p>
            <a:pPr marL="0" indent="0" defTabSz="914400">
              <a:lnSpc>
                <a:spcPct val="110000"/>
              </a:lnSpc>
              <a:spcBef>
                <a:spcPts val="500"/>
              </a:spcBef>
              <a:buClr>
                <a:schemeClr val="accent6"/>
              </a:buClr>
              <a:buSzPct val="90000"/>
              <a:buFont typeface="Arial"/>
              <a:buNone/>
            </a:pPr>
            <a:r>
              <a:rPr lang="en-US" sz="2400" dirty="0" err="1"/>
              <a:t>Trendi</a:t>
            </a:r>
            <a:r>
              <a:rPr lang="en-US" sz="2400" dirty="0"/>
              <a:t> 2018-2021</a:t>
            </a:r>
          </a:p>
          <a:p>
            <a:pPr marL="0" indent="0" defTabSz="914400">
              <a:lnSpc>
                <a:spcPct val="110000"/>
              </a:lnSpc>
              <a:spcBef>
                <a:spcPts val="500"/>
              </a:spcBef>
              <a:buClr>
                <a:schemeClr val="accent6"/>
              </a:buClr>
              <a:buSzPct val="90000"/>
              <a:buFont typeface="Arial"/>
              <a:buNone/>
            </a:pPr>
            <a:endParaRPr lang="en-US" sz="2400" dirty="0"/>
          </a:p>
        </p:txBody>
      </p:sp>
      <p:sp>
        <p:nvSpPr>
          <p:cNvPr id="5" name="Up Arrow 4">
            <a:extLst>
              <a:ext uri="{FF2B5EF4-FFF2-40B4-BE49-F238E27FC236}">
                <a16:creationId xmlns:a16="http://schemas.microsoft.com/office/drawing/2014/main" id="{1909997B-A7C5-F6F8-1003-3DBFB6B04D78}"/>
              </a:ext>
            </a:extLst>
          </p:cNvPr>
          <p:cNvSpPr/>
          <p:nvPr/>
        </p:nvSpPr>
        <p:spPr>
          <a:xfrm>
            <a:off x="2566035" y="4956332"/>
            <a:ext cx="571500" cy="671512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920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1145D4-B03B-EB9F-8BED-27D9A4172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4959" y="3638582"/>
            <a:ext cx="5267041" cy="32194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630A78-7D1E-9EAC-2B3D-08C2511CD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38582"/>
            <a:ext cx="5688013" cy="3366110"/>
          </a:xfrm>
          <a:prstGeom prst="rect">
            <a:avLst/>
          </a:prstGeom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DFAFF33-D45A-F7CA-DAD3-733E6C72FA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817048"/>
              </p:ext>
            </p:extLst>
          </p:nvPr>
        </p:nvGraphicFramePr>
        <p:xfrm>
          <a:off x="3627120" y="342900"/>
          <a:ext cx="4705350" cy="2876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3444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789321-6A1F-3663-1294-2438A32CC5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773" y="0"/>
            <a:ext cx="4259287" cy="68749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E595F04-9B53-4651-C851-06AC053055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3193" y="0"/>
            <a:ext cx="1278344" cy="947738"/>
          </a:xfrm>
          <a:prstGeom prst="rect">
            <a:avLst/>
          </a:prstGeom>
        </p:spPr>
      </p:pic>
      <p:sp>
        <p:nvSpPr>
          <p:cNvPr id="5" name="Title 9">
            <a:extLst>
              <a:ext uri="{FF2B5EF4-FFF2-40B4-BE49-F238E27FC236}">
                <a16:creationId xmlns:a16="http://schemas.microsoft.com/office/drawing/2014/main" id="{FDFD1469-E911-E10B-E819-AC86D1362664}"/>
              </a:ext>
            </a:extLst>
          </p:cNvPr>
          <p:cNvSpPr txBox="1">
            <a:spLocks/>
          </p:cNvSpPr>
          <p:nvPr/>
        </p:nvSpPr>
        <p:spPr>
          <a:xfrm>
            <a:off x="122803" y="250031"/>
            <a:ext cx="8788149" cy="111442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err="1"/>
              <a:t>Te</a:t>
            </a:r>
            <a:r>
              <a:rPr lang="en-US" b="1" dirty="0"/>
              <a:t> </a:t>
            </a:r>
            <a:r>
              <a:rPr lang="en-US" b="1" dirty="0" err="1"/>
              <a:t>Ardhurat</a:t>
            </a:r>
            <a:r>
              <a:rPr lang="en-US" b="1" dirty="0"/>
              <a:t> PLAN/FAKT</a:t>
            </a:r>
          </a:p>
        </p:txBody>
      </p:sp>
      <p:sp>
        <p:nvSpPr>
          <p:cNvPr id="3" name="Content Placeholder 10">
            <a:extLst>
              <a:ext uri="{FF2B5EF4-FFF2-40B4-BE49-F238E27FC236}">
                <a16:creationId xmlns:a16="http://schemas.microsoft.com/office/drawing/2014/main" id="{129BB5B4-33B2-AC24-926A-EF29B923A3DB}"/>
              </a:ext>
            </a:extLst>
          </p:cNvPr>
          <p:cNvSpPr txBox="1">
            <a:spLocks/>
          </p:cNvSpPr>
          <p:nvPr/>
        </p:nvSpPr>
        <p:spPr>
          <a:xfrm>
            <a:off x="37198" y="1364458"/>
            <a:ext cx="8180971" cy="524351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20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228600" indent="-338328" defTabSz="914400">
              <a:lnSpc>
                <a:spcPct val="110000"/>
              </a:lnSpc>
              <a:spcBef>
                <a:spcPts val="5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2400" dirty="0"/>
              <a:t>46 </a:t>
            </a:r>
            <a:r>
              <a:rPr lang="en-US" sz="2400" dirty="0" err="1"/>
              <a:t>bashki</a:t>
            </a:r>
            <a:r>
              <a:rPr lang="en-US" sz="2400" dirty="0"/>
              <a:t> </a:t>
            </a:r>
            <a:r>
              <a:rPr lang="en-US" sz="2400" dirty="0" err="1"/>
              <a:t>kanë</a:t>
            </a:r>
            <a:r>
              <a:rPr lang="en-US" sz="2400" dirty="0"/>
              <a:t> </a:t>
            </a:r>
            <a:r>
              <a:rPr lang="en-US" sz="2400" dirty="0" err="1"/>
              <a:t>raportuar</a:t>
            </a:r>
            <a:r>
              <a:rPr lang="en-US" sz="2400" dirty="0"/>
              <a:t> </a:t>
            </a:r>
            <a:r>
              <a:rPr lang="en-US" sz="2400" dirty="0" err="1"/>
              <a:t>Të</a:t>
            </a:r>
            <a:r>
              <a:rPr lang="en-US" sz="2400" dirty="0"/>
              <a:t> </a:t>
            </a:r>
            <a:r>
              <a:rPr lang="en-US" sz="2400" dirty="0" err="1"/>
              <a:t>ardhurat</a:t>
            </a:r>
            <a:r>
              <a:rPr lang="en-US" sz="2400" dirty="0"/>
              <a:t> Plan/</a:t>
            </a:r>
            <a:r>
              <a:rPr lang="en-US" sz="2400" dirty="0" err="1"/>
              <a:t>fakt</a:t>
            </a:r>
            <a:r>
              <a:rPr lang="en-US" sz="2400" dirty="0"/>
              <a:t>; 2 </a:t>
            </a:r>
            <a:r>
              <a:rPr lang="en-US" sz="2400" dirty="0" err="1"/>
              <a:t>bashki</a:t>
            </a:r>
            <a:r>
              <a:rPr lang="en-US" sz="2400" dirty="0"/>
              <a:t> - </a:t>
            </a:r>
            <a:r>
              <a:rPr lang="en-US" sz="2400" dirty="0" err="1"/>
              <a:t>Pjesërisht</a:t>
            </a:r>
            <a:r>
              <a:rPr lang="en-US" sz="2400" dirty="0"/>
              <a:t>  13 </a:t>
            </a:r>
            <a:r>
              <a:rPr lang="en-US" sz="2400" dirty="0" err="1"/>
              <a:t>bashki</a:t>
            </a:r>
            <a:r>
              <a:rPr lang="en-US" sz="2400" dirty="0"/>
              <a:t> –Jo</a:t>
            </a:r>
          </a:p>
          <a:p>
            <a:pPr marL="0" indent="0" defTabSz="914400">
              <a:lnSpc>
                <a:spcPct val="110000"/>
              </a:lnSpc>
              <a:spcBef>
                <a:spcPts val="500"/>
              </a:spcBef>
              <a:buClr>
                <a:schemeClr val="accent6"/>
              </a:buClr>
              <a:buSzPct val="90000"/>
              <a:buFont typeface="Arial"/>
              <a:buNone/>
            </a:pPr>
            <a:r>
              <a:rPr lang="en-US" sz="2400" dirty="0" err="1"/>
              <a:t>Krahasim</a:t>
            </a:r>
            <a:r>
              <a:rPr lang="en-US" sz="2400" dirty="0"/>
              <a:t> 2021-2020</a:t>
            </a:r>
          </a:p>
          <a:p>
            <a:pPr marL="228600" indent="-338328" defTabSz="914400">
              <a:lnSpc>
                <a:spcPct val="110000"/>
              </a:lnSpc>
              <a:spcBef>
                <a:spcPts val="5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2400" dirty="0"/>
              <a:t>39 </a:t>
            </a:r>
            <a:r>
              <a:rPr lang="en-US" sz="2400" dirty="0" err="1"/>
              <a:t>kanë</a:t>
            </a:r>
            <a:r>
              <a:rPr lang="en-US" sz="2400" dirty="0"/>
              <a:t> </a:t>
            </a:r>
            <a:r>
              <a:rPr lang="en-US" sz="2400" dirty="0" err="1"/>
              <a:t>raportuar</a:t>
            </a:r>
            <a:r>
              <a:rPr lang="en-US" sz="2400" dirty="0"/>
              <a:t>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  <a:r>
              <a:rPr lang="en-US" sz="2400" dirty="0" err="1"/>
              <a:t>nje</a:t>
            </a:r>
            <a:r>
              <a:rPr lang="en-US" sz="2400" dirty="0"/>
              <a:t> vit </a:t>
            </a:r>
            <a:r>
              <a:rPr lang="en-US" sz="2400" dirty="0" err="1"/>
              <a:t>më</a:t>
            </a:r>
            <a:r>
              <a:rPr lang="en-US" sz="2400" dirty="0"/>
              <a:t> </a:t>
            </a:r>
            <a:r>
              <a:rPr lang="en-US" sz="2400" dirty="0" err="1"/>
              <a:t>Parë</a:t>
            </a:r>
            <a:endParaRPr lang="en-US" sz="2400" dirty="0"/>
          </a:p>
          <a:p>
            <a:pPr marL="228600" indent="-338328" defTabSz="914400">
              <a:lnSpc>
                <a:spcPct val="110000"/>
              </a:lnSpc>
              <a:spcBef>
                <a:spcPts val="5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2400" dirty="0"/>
              <a:t> 10 </a:t>
            </a:r>
            <a:r>
              <a:rPr lang="en-US" sz="2400" dirty="0" err="1"/>
              <a:t>nuk</a:t>
            </a:r>
            <a:r>
              <a:rPr lang="en-US" sz="2400" dirty="0"/>
              <a:t> e </a:t>
            </a:r>
            <a:r>
              <a:rPr lang="en-US" sz="2400" dirty="0" err="1"/>
              <a:t>kanë</a:t>
            </a:r>
            <a:r>
              <a:rPr lang="en-US" sz="2400" dirty="0"/>
              <a:t> </a:t>
            </a:r>
            <a:r>
              <a:rPr lang="en-US" sz="2400" dirty="0" err="1"/>
              <a:t>plotesuar</a:t>
            </a:r>
            <a:r>
              <a:rPr lang="en-US" sz="2400" dirty="0"/>
              <a:t>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  <a:r>
              <a:rPr lang="en-US" sz="2400" dirty="0" err="1"/>
              <a:t>nje</a:t>
            </a:r>
            <a:r>
              <a:rPr lang="en-US" sz="2400" dirty="0"/>
              <a:t> vit me pare</a:t>
            </a:r>
          </a:p>
          <a:p>
            <a:pPr marL="228600" indent="-338328" defTabSz="914400">
              <a:lnSpc>
                <a:spcPct val="110000"/>
              </a:lnSpc>
              <a:spcBef>
                <a:spcPts val="5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2400" dirty="0"/>
              <a:t>9 </a:t>
            </a:r>
            <a:r>
              <a:rPr lang="en-US" sz="2400" dirty="0" err="1"/>
              <a:t>bashki</a:t>
            </a:r>
            <a:r>
              <a:rPr lang="en-US" sz="2400" dirty="0"/>
              <a:t> </a:t>
            </a:r>
            <a:r>
              <a:rPr lang="en-US" sz="2400" dirty="0" err="1"/>
              <a:t>kane</a:t>
            </a:r>
            <a:r>
              <a:rPr lang="en-US" sz="2400" dirty="0"/>
              <a:t> </a:t>
            </a:r>
            <a:r>
              <a:rPr lang="en-US" sz="2400" dirty="0" err="1"/>
              <a:t>shenuar</a:t>
            </a:r>
            <a:r>
              <a:rPr lang="en-US" sz="2400" dirty="0"/>
              <a:t> </a:t>
            </a:r>
            <a:r>
              <a:rPr lang="en-US" sz="2400" dirty="0" err="1"/>
              <a:t>përmirësim</a:t>
            </a:r>
            <a:endParaRPr lang="en-US" sz="2400" dirty="0"/>
          </a:p>
          <a:p>
            <a:pPr marL="228600" indent="-338328" defTabSz="914400">
              <a:lnSpc>
                <a:spcPct val="110000"/>
              </a:lnSpc>
              <a:spcBef>
                <a:spcPts val="5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2400" dirty="0"/>
              <a:t>3 </a:t>
            </a:r>
            <a:r>
              <a:rPr lang="en-US" sz="2400" dirty="0" err="1"/>
              <a:t>Bashki</a:t>
            </a:r>
            <a:r>
              <a:rPr lang="en-US" sz="2400" dirty="0"/>
              <a:t> </a:t>
            </a:r>
            <a:r>
              <a:rPr lang="en-US" sz="2400" dirty="0" err="1"/>
              <a:t>kanë</a:t>
            </a:r>
            <a:r>
              <a:rPr lang="en-US" sz="2400" dirty="0"/>
              <a:t> </a:t>
            </a:r>
            <a:r>
              <a:rPr lang="en-US" sz="2400" dirty="0" err="1"/>
              <a:t>shënuar</a:t>
            </a:r>
            <a:r>
              <a:rPr lang="en-US" sz="2400" dirty="0"/>
              <a:t> </a:t>
            </a:r>
            <a:r>
              <a:rPr lang="en-US" sz="2400" dirty="0" err="1"/>
              <a:t>Përkeqsim</a:t>
            </a:r>
            <a:endParaRPr lang="en-US" sz="2400" dirty="0"/>
          </a:p>
          <a:p>
            <a:pPr marL="0" indent="0" defTabSz="914400">
              <a:lnSpc>
                <a:spcPct val="110000"/>
              </a:lnSpc>
              <a:spcBef>
                <a:spcPts val="500"/>
              </a:spcBef>
              <a:buClr>
                <a:schemeClr val="accent6"/>
              </a:buClr>
              <a:buSzPct val="90000"/>
              <a:buFont typeface="Arial"/>
              <a:buNone/>
            </a:pPr>
            <a:endParaRPr lang="en-US" sz="2400" dirty="0"/>
          </a:p>
          <a:p>
            <a:pPr marL="0" indent="0" defTabSz="914400">
              <a:lnSpc>
                <a:spcPct val="110000"/>
              </a:lnSpc>
              <a:spcBef>
                <a:spcPts val="500"/>
              </a:spcBef>
              <a:buClr>
                <a:schemeClr val="accent6"/>
              </a:buClr>
              <a:buSzPct val="90000"/>
              <a:buFont typeface="Arial"/>
              <a:buNone/>
            </a:pPr>
            <a:r>
              <a:rPr lang="en-US" sz="2400" dirty="0" err="1"/>
              <a:t>Trendi</a:t>
            </a:r>
            <a:r>
              <a:rPr lang="en-US" sz="2400" dirty="0"/>
              <a:t> 2018-2021</a:t>
            </a:r>
          </a:p>
          <a:p>
            <a:pPr marL="0" indent="0" defTabSz="914400">
              <a:lnSpc>
                <a:spcPct val="110000"/>
              </a:lnSpc>
              <a:spcBef>
                <a:spcPts val="500"/>
              </a:spcBef>
              <a:buClr>
                <a:schemeClr val="accent6"/>
              </a:buClr>
              <a:buSzPct val="90000"/>
              <a:buFont typeface="Arial"/>
              <a:buNone/>
            </a:pPr>
            <a:endParaRPr lang="en-US" sz="2400" dirty="0"/>
          </a:p>
        </p:txBody>
      </p:sp>
      <p:sp>
        <p:nvSpPr>
          <p:cNvPr id="6" name="Up Arrow 5">
            <a:extLst>
              <a:ext uri="{FF2B5EF4-FFF2-40B4-BE49-F238E27FC236}">
                <a16:creationId xmlns:a16="http://schemas.microsoft.com/office/drawing/2014/main" id="{AC868D24-9D2B-A70F-12E1-DB266A9E5D56}"/>
              </a:ext>
            </a:extLst>
          </p:cNvPr>
          <p:cNvSpPr/>
          <p:nvPr/>
        </p:nvSpPr>
        <p:spPr>
          <a:xfrm>
            <a:off x="2543175" y="5310662"/>
            <a:ext cx="571500" cy="671512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175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DD5EBB-92D6-0BA3-2F05-4A490946C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82372"/>
            <a:ext cx="4822951" cy="29756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09A8E1-8835-79C3-3674-E100ECAD36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0888" y="3882372"/>
            <a:ext cx="5091112" cy="2975627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2319741-13DB-5890-D967-48853FE9B0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4074108"/>
              </p:ext>
            </p:extLst>
          </p:nvPr>
        </p:nvGraphicFramePr>
        <p:xfrm>
          <a:off x="3671888" y="257174"/>
          <a:ext cx="5229223" cy="3625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680522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688</TotalTime>
  <Words>1248</Words>
  <Application>Microsoft Office PowerPoint</Application>
  <PresentationFormat>Widescreen</PresentationFormat>
  <Paragraphs>286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Mesh</vt:lpstr>
      <vt:lpstr>Raporti i Përputhshmërisë të Monitorimit të Zbatimit të Buxhetit në Nivel Bashkie -2021</vt:lpstr>
      <vt:lpstr>PowerPoint Presentation</vt:lpstr>
      <vt:lpstr>PowerPoint Presentation</vt:lpstr>
      <vt:lpstr>Kriteri: Raport I Prodhuar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Shpenzimet sipaS Programeve Buxhetore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Gjetje dhe Rekomandime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Denalda Kuzumi</dc:creator>
  <cp:lastModifiedBy>355684066020</cp:lastModifiedBy>
  <cp:revision>22</cp:revision>
  <dcterms:created xsi:type="dcterms:W3CDTF">2022-09-09T07:30:48Z</dcterms:created>
  <dcterms:modified xsi:type="dcterms:W3CDTF">2022-09-26T14:42:52Z</dcterms:modified>
</cp:coreProperties>
</file>